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7" r:id="rId3"/>
    <p:sldId id="258" r:id="rId4"/>
    <p:sldId id="259" r:id="rId5"/>
    <p:sldId id="260" r:id="rId6"/>
    <p:sldId id="261" r:id="rId7"/>
    <p:sldId id="262" r:id="rId8"/>
    <p:sldId id="263" r:id="rId9"/>
    <p:sldId id="265" r:id="rId10"/>
    <p:sldId id="264" r:id="rId11"/>
    <p:sldId id="266" r:id="rId12"/>
    <p:sldId id="267" r:id="rId13"/>
    <p:sldId id="268" r:id="rId14"/>
    <p:sldId id="316" r:id="rId15"/>
    <p:sldId id="311" r:id="rId16"/>
    <p:sldId id="269" r:id="rId17"/>
    <p:sldId id="270" r:id="rId18"/>
    <p:sldId id="308" r:id="rId19"/>
    <p:sldId id="271" r:id="rId20"/>
    <p:sldId id="272" r:id="rId21"/>
    <p:sldId id="273" r:id="rId22"/>
    <p:sldId id="274" r:id="rId23"/>
    <p:sldId id="276" r:id="rId24"/>
    <p:sldId id="275" r:id="rId25"/>
    <p:sldId id="277" r:id="rId26"/>
    <p:sldId id="278" r:id="rId27"/>
    <p:sldId id="279" r:id="rId28"/>
    <p:sldId id="280" r:id="rId29"/>
    <p:sldId id="282" r:id="rId30"/>
    <p:sldId id="283" r:id="rId31"/>
    <p:sldId id="284" r:id="rId32"/>
    <p:sldId id="285" r:id="rId33"/>
    <p:sldId id="286" r:id="rId34"/>
    <p:sldId id="314" r:id="rId35"/>
    <p:sldId id="288" r:id="rId36"/>
    <p:sldId id="289" r:id="rId37"/>
    <p:sldId id="315" r:id="rId38"/>
    <p:sldId id="287" r:id="rId39"/>
    <p:sldId id="290" r:id="rId40"/>
    <p:sldId id="292" r:id="rId41"/>
    <p:sldId id="293" r:id="rId42"/>
    <p:sldId id="295" r:id="rId43"/>
    <p:sldId id="294" r:id="rId44"/>
    <p:sldId id="297" r:id="rId45"/>
    <p:sldId id="298" r:id="rId46"/>
    <p:sldId id="303" r:id="rId47"/>
    <p:sldId id="301" r:id="rId48"/>
    <p:sldId id="302" r:id="rId49"/>
    <p:sldId id="304" r:id="rId50"/>
    <p:sldId id="305" r:id="rId51"/>
    <p:sldId id="306" r:id="rId52"/>
    <p:sldId id="310" r:id="rId53"/>
    <p:sldId id="31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10/26/2018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E93F6-A183-4EA6-8673-7EB050E7D518}"/>
              </a:ext>
            </a:extLst>
          </p:cNvPr>
          <p:cNvSpPr>
            <a:spLocks noGrp="1"/>
          </p:cNvSpPr>
          <p:nvPr>
            <p:ph type="ctrTitle"/>
          </p:nvPr>
        </p:nvSpPr>
        <p:spPr>
          <a:xfrm>
            <a:off x="1626780" y="180754"/>
            <a:ext cx="9876242" cy="4846872"/>
          </a:xfrm>
        </p:spPr>
        <p:txBody>
          <a:bodyPr>
            <a:normAutofit/>
          </a:bodyPr>
          <a:lstStyle/>
          <a:p>
            <a:r>
              <a:rPr lang="es-CO" b="1" dirty="0" smtClean="0"/>
              <a:t>PROBLEMÁTICA DEL TPC EN EL AMB y POSIBLES SOLUCIONES </a:t>
            </a:r>
            <a:r>
              <a:rPr lang="es-CO" dirty="0"/>
              <a:t/>
            </a:r>
            <a:br>
              <a:rPr lang="es-CO" dirty="0"/>
            </a:br>
            <a:endParaRPr lang="es-CO" dirty="0"/>
          </a:p>
        </p:txBody>
      </p:sp>
      <p:sp>
        <p:nvSpPr>
          <p:cNvPr id="4" name="Rectangle 1">
            <a:extLst>
              <a:ext uri="{FF2B5EF4-FFF2-40B4-BE49-F238E27FC236}">
                <a16:creationId xmlns:a16="http://schemas.microsoft.com/office/drawing/2014/main" id="{DD6A85FA-3673-4B37-A2BC-98F3BC581964}"/>
              </a:ext>
            </a:extLst>
          </p:cNvPr>
          <p:cNvSpPr txBox="1">
            <a:spLocks noChangeArrowheads="1"/>
          </p:cNvSpPr>
          <p:nvPr/>
        </p:nvSpPr>
        <p:spPr bwMode="auto">
          <a:xfrm>
            <a:off x="7789144" y="4288962"/>
            <a:ext cx="375936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defTabSz="914400" eaLnBrk="0" fontAlgn="base" hangingPunct="0">
              <a:spcBef>
                <a:spcPct val="0"/>
              </a:spcBef>
              <a:spcAft>
                <a:spcPct val="0"/>
              </a:spcAft>
              <a:buClrTx/>
              <a:buSzTx/>
            </a:pPr>
            <a:r>
              <a:rPr lang="es-ES" b="1" dirty="0"/>
              <a:t>LUIS DAVID ARÉVALO DURAN</a:t>
            </a:r>
            <a:endParaRPr lang="es-CO" b="1" dirty="0"/>
          </a:p>
          <a:p>
            <a:pPr defTabSz="914400" eaLnBrk="0" fontAlgn="base" hangingPunct="0">
              <a:spcBef>
                <a:spcPct val="0"/>
              </a:spcBef>
              <a:spcAft>
                <a:spcPct val="0"/>
              </a:spcAft>
              <a:buClrTx/>
              <a:buSzTx/>
              <a:buFontTx/>
              <a:buNone/>
            </a:pPr>
            <a:endParaRPr lang="es-CO" altLang="es-CO" sz="900" dirty="0"/>
          </a:p>
          <a:p>
            <a:pPr defTabSz="914400" eaLnBrk="0" fontAlgn="base" hangingPunct="0">
              <a:spcBef>
                <a:spcPct val="0"/>
              </a:spcBef>
              <a:spcAft>
                <a:spcPct val="0"/>
              </a:spcAft>
              <a:buClrTx/>
              <a:buSzTx/>
              <a:buFontTx/>
              <a:buNone/>
            </a:pPr>
            <a:r>
              <a:rPr lang="es-CO" altLang="es-CO"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Consultor </a:t>
            </a:r>
            <a:br>
              <a:rPr lang="es-CO" altLang="es-CO"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br>
            <a:r>
              <a:rPr lang="es-CO" altLang="es-CO"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Ingeniero Civil</a:t>
            </a:r>
            <a:br>
              <a:rPr lang="es-CO" altLang="es-CO"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br>
            <a:r>
              <a:rPr lang="es-CO" altLang="es-CO"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Especialista en Tránsito y </a:t>
            </a:r>
            <a:r>
              <a:rPr lang="es-CO" altLang="es-CO" sz="1200"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Transporte</a:t>
            </a:r>
          </a:p>
          <a:p>
            <a:pPr defTabSz="914400" eaLnBrk="0" fontAlgn="base" hangingPunct="0">
              <a:spcBef>
                <a:spcPct val="0"/>
              </a:spcBef>
              <a:spcAft>
                <a:spcPct val="0"/>
              </a:spcAft>
              <a:buClrTx/>
              <a:buSzTx/>
              <a:buFontTx/>
              <a:buNone/>
            </a:pPr>
            <a:r>
              <a:rPr lang="es-CO" altLang="es-CO" sz="1200" dirty="0" smtClean="0">
                <a:solidFill>
                  <a:srgbClr val="595959"/>
                </a:solidFill>
                <a:latin typeface="Calibri" panose="020F0502020204030204" pitchFamily="34" charset="0"/>
                <a:cs typeface="Times New Roman" panose="02020603050405020304" pitchFamily="18" charset="0"/>
              </a:rPr>
              <a:t>Especialista en Administración de Empresas</a:t>
            </a:r>
          </a:p>
          <a:p>
            <a:pPr defTabSz="914400" eaLnBrk="0" fontAlgn="base" hangingPunct="0">
              <a:spcBef>
                <a:spcPct val="0"/>
              </a:spcBef>
              <a:spcAft>
                <a:spcPct val="0"/>
              </a:spcAft>
              <a:buClrTx/>
              <a:buSzTx/>
              <a:buFontTx/>
              <a:buNone/>
            </a:pPr>
            <a:r>
              <a:rPr lang="es-CO" altLang="es-CO" sz="1200" dirty="0" smtClean="0">
                <a:solidFill>
                  <a:srgbClr val="595959"/>
                </a:solidFill>
                <a:latin typeface="Calibri" panose="020F0502020204030204" pitchFamily="34" charset="0"/>
                <a:cs typeface="Times New Roman" panose="02020603050405020304" pitchFamily="18" charset="0"/>
              </a:rPr>
              <a:t>Docente universitario Escuela Civil UIS </a:t>
            </a:r>
            <a:endParaRPr lang="es-CO" altLang="es-CO" sz="1800" dirty="0">
              <a:latin typeface="Arial" panose="020B0604020202020204" pitchFamily="34" charset="0"/>
            </a:endParaRPr>
          </a:p>
        </p:txBody>
      </p:sp>
      <p:sp>
        <p:nvSpPr>
          <p:cNvPr id="5" name="Rectangle 2">
            <a:extLst>
              <a:ext uri="{FF2B5EF4-FFF2-40B4-BE49-F238E27FC236}">
                <a16:creationId xmlns:a16="http://schemas.microsoft.com/office/drawing/2014/main" id="{6E542C16-CE83-45FE-A6BB-64C75850D828}"/>
              </a:ext>
            </a:extLst>
          </p:cNvPr>
          <p:cNvSpPr>
            <a:spLocks noChangeArrowheads="1"/>
          </p:cNvSpPr>
          <p:nvPr/>
        </p:nvSpPr>
        <p:spPr bwMode="auto">
          <a:xfrm>
            <a:off x="712381" y="5896034"/>
            <a:ext cx="107906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1400" b="0" i="0" u="none" strike="noStrike" cap="none" normalizeH="0" baseline="0" dirty="0" smtClean="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OCTUBRE 26 DE 2018</a:t>
            </a:r>
            <a:endParaRPr kumimoji="0" lang="es-CO" altLang="es-CO" sz="9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BUCARAMANGA-SANTANDER </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904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67A746B-31A6-4C94-9B42-EA6DF95A10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41202" y="1208269"/>
            <a:ext cx="6237359" cy="4153699"/>
          </a:xfrm>
          <a:prstGeom prst="rect">
            <a:avLst/>
          </a:prstGeom>
          <a:noFill/>
        </p:spPr>
      </p:pic>
      <p:sp>
        <p:nvSpPr>
          <p:cNvPr id="2" name="Título 1">
            <a:extLst>
              <a:ext uri="{FF2B5EF4-FFF2-40B4-BE49-F238E27FC236}">
                <a16:creationId xmlns:a16="http://schemas.microsoft.com/office/drawing/2014/main" id="{C433E1C5-D718-4BC4-A725-DD2D966F85E3}"/>
              </a:ext>
            </a:extLst>
          </p:cNvPr>
          <p:cNvSpPr>
            <a:spLocks noGrp="1"/>
          </p:cNvSpPr>
          <p:nvPr>
            <p:ph type="title"/>
          </p:nvPr>
        </p:nvSpPr>
        <p:spPr>
          <a:xfrm>
            <a:off x="1534556" y="209549"/>
            <a:ext cx="2812385" cy="1752599"/>
          </a:xfrm>
        </p:spPr>
        <p:txBody>
          <a:bodyPr>
            <a:normAutofit/>
          </a:bodyPr>
          <a:lstStyle/>
          <a:p>
            <a:r>
              <a:rPr lang="es-CO" sz="3200" b="1" dirty="0"/>
              <a:t>8. INDICES DE EFICIENCIA</a:t>
            </a:r>
          </a:p>
        </p:txBody>
      </p:sp>
      <p:sp>
        <p:nvSpPr>
          <p:cNvPr id="3" name="Marcador de contenido 2">
            <a:extLst>
              <a:ext uri="{FF2B5EF4-FFF2-40B4-BE49-F238E27FC236}">
                <a16:creationId xmlns:a16="http://schemas.microsoft.com/office/drawing/2014/main" id="{C91053F0-7178-4A1F-8EAA-DFA75B9E404F}"/>
              </a:ext>
            </a:extLst>
          </p:cNvPr>
          <p:cNvSpPr>
            <a:spLocks noGrp="1"/>
          </p:cNvSpPr>
          <p:nvPr>
            <p:ph idx="1"/>
          </p:nvPr>
        </p:nvSpPr>
        <p:spPr>
          <a:xfrm>
            <a:off x="1268412" y="1732548"/>
            <a:ext cx="3041599" cy="4667752"/>
          </a:xfrm>
        </p:spPr>
        <p:txBody>
          <a:bodyPr>
            <a:normAutofit/>
          </a:bodyPr>
          <a:lstStyle/>
          <a:p>
            <a:pPr marL="0" indent="0" algn="ctr">
              <a:buNone/>
            </a:pPr>
            <a:r>
              <a:rPr lang="es-CO" dirty="0"/>
              <a:t>Los índices de eficiencia medido en pasajeros por kilómetro de recorrido en rutas alimentadoras, especialmente en horas valle y del sistema colectivo convencional no pasan de una calificación de regular hacia abajo.  </a:t>
            </a:r>
          </a:p>
        </p:txBody>
      </p:sp>
    </p:spTree>
    <p:extLst>
      <p:ext uri="{BB962C8B-B14F-4D97-AF65-F5344CB8AC3E}">
        <p14:creationId xmlns:p14="http://schemas.microsoft.com/office/powerpoint/2010/main" val="194964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A9EEC-411B-4B55-9DCB-FDB6A5198971}"/>
              </a:ext>
            </a:extLst>
          </p:cNvPr>
          <p:cNvSpPr>
            <a:spLocks noGrp="1"/>
          </p:cNvSpPr>
          <p:nvPr>
            <p:ph type="title"/>
          </p:nvPr>
        </p:nvSpPr>
        <p:spPr>
          <a:xfrm rot="5400000">
            <a:off x="8386011" y="2526631"/>
            <a:ext cx="5450305" cy="1167063"/>
          </a:xfrm>
        </p:spPr>
        <p:txBody>
          <a:bodyPr>
            <a:normAutofit fontScale="90000"/>
          </a:bodyPr>
          <a:lstStyle/>
          <a:p>
            <a:r>
              <a:rPr lang="es-CO" b="1" dirty="0"/>
              <a:t>9. RECUPERACIÓN DE LA MATRIZ DE VIAJES</a:t>
            </a:r>
          </a:p>
        </p:txBody>
      </p:sp>
      <p:pic>
        <p:nvPicPr>
          <p:cNvPr id="4" name="Marcador de contenido 3">
            <a:extLst>
              <a:ext uri="{FF2B5EF4-FFF2-40B4-BE49-F238E27FC236}">
                <a16:creationId xmlns:a16="http://schemas.microsoft.com/office/drawing/2014/main" id="{EDAC5E76-2118-4658-ABC7-821EF38F61A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527632" cy="6858001"/>
          </a:xfrm>
          <a:prstGeom prst="rect">
            <a:avLst/>
          </a:prstGeom>
          <a:noFill/>
        </p:spPr>
      </p:pic>
    </p:spTree>
    <p:extLst>
      <p:ext uri="{BB962C8B-B14F-4D97-AF65-F5344CB8AC3E}">
        <p14:creationId xmlns:p14="http://schemas.microsoft.com/office/powerpoint/2010/main" val="1678075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67F76-8EAF-405D-A7A1-01B400654B0C}"/>
              </a:ext>
            </a:extLst>
          </p:cNvPr>
          <p:cNvSpPr>
            <a:spLocks noGrp="1"/>
          </p:cNvSpPr>
          <p:nvPr>
            <p:ph type="title"/>
          </p:nvPr>
        </p:nvSpPr>
        <p:spPr>
          <a:xfrm>
            <a:off x="1484310" y="264695"/>
            <a:ext cx="10018713" cy="649705"/>
          </a:xfrm>
        </p:spPr>
        <p:txBody>
          <a:bodyPr>
            <a:normAutofit fontScale="90000"/>
          </a:bodyPr>
          <a:lstStyle/>
          <a:p>
            <a:r>
              <a:rPr lang="es-CO" b="1" dirty="0"/>
              <a:t>10. GRADO DE SATURACIÓN</a:t>
            </a:r>
          </a:p>
        </p:txBody>
      </p:sp>
      <p:sp>
        <p:nvSpPr>
          <p:cNvPr id="3" name="Marcador de contenido 2">
            <a:extLst>
              <a:ext uri="{FF2B5EF4-FFF2-40B4-BE49-F238E27FC236}">
                <a16:creationId xmlns:a16="http://schemas.microsoft.com/office/drawing/2014/main" id="{D3AA98C1-F1A0-4789-87DA-ACD4EC777D25}"/>
              </a:ext>
            </a:extLst>
          </p:cNvPr>
          <p:cNvSpPr>
            <a:spLocks noGrp="1"/>
          </p:cNvSpPr>
          <p:nvPr>
            <p:ph idx="1"/>
          </p:nvPr>
        </p:nvSpPr>
        <p:spPr>
          <a:xfrm>
            <a:off x="1376027" y="854245"/>
            <a:ext cx="10018713" cy="1652338"/>
          </a:xfrm>
        </p:spPr>
        <p:txBody>
          <a:bodyPr>
            <a:normAutofit/>
          </a:bodyPr>
          <a:lstStyle/>
          <a:p>
            <a:pPr marL="0" indent="0" algn="just">
              <a:buNone/>
            </a:pPr>
            <a:r>
              <a:rPr lang="es-CO" sz="2800" dirty="0"/>
              <a:t>En los nuevos escenarios del transporte colectivo están ya apareciendo los fenómenos de saturación en vías especialmente arterias de la ciudad como la carrera 33. (Guerra del centavo)</a:t>
            </a:r>
          </a:p>
        </p:txBody>
      </p:sp>
      <p:pic>
        <p:nvPicPr>
          <p:cNvPr id="4" name="Imagen 3">
            <a:extLst>
              <a:ext uri="{FF2B5EF4-FFF2-40B4-BE49-F238E27FC236}">
                <a16:creationId xmlns:a16="http://schemas.microsoft.com/office/drawing/2014/main" id="{4BB26D3E-6AA4-4230-89D7-97AEF0B4A7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76803" y="2418350"/>
            <a:ext cx="6417160" cy="4439650"/>
          </a:xfrm>
          <a:prstGeom prst="rect">
            <a:avLst/>
          </a:prstGeom>
          <a:noFill/>
        </p:spPr>
      </p:pic>
    </p:spTree>
    <p:extLst>
      <p:ext uri="{BB962C8B-B14F-4D97-AF65-F5344CB8AC3E}">
        <p14:creationId xmlns:p14="http://schemas.microsoft.com/office/powerpoint/2010/main" val="311385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83651BC-038F-4EDC-9690-401286CA17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84232" y="770021"/>
            <a:ext cx="5318791" cy="5021179"/>
          </a:xfrm>
          <a:prstGeom prst="rect">
            <a:avLst/>
          </a:prstGeom>
          <a:noFill/>
        </p:spPr>
      </p:pic>
      <p:sp>
        <p:nvSpPr>
          <p:cNvPr id="2" name="Título 1">
            <a:extLst>
              <a:ext uri="{FF2B5EF4-FFF2-40B4-BE49-F238E27FC236}">
                <a16:creationId xmlns:a16="http://schemas.microsoft.com/office/drawing/2014/main" id="{05FE4DF7-DBE6-453F-BB0B-6CF469B57B39}"/>
              </a:ext>
            </a:extLst>
          </p:cNvPr>
          <p:cNvSpPr>
            <a:spLocks noGrp="1"/>
          </p:cNvSpPr>
          <p:nvPr>
            <p:ph type="title"/>
          </p:nvPr>
        </p:nvSpPr>
        <p:spPr>
          <a:xfrm>
            <a:off x="1484312" y="685800"/>
            <a:ext cx="4278928" cy="1752599"/>
          </a:xfrm>
        </p:spPr>
        <p:txBody>
          <a:bodyPr>
            <a:normAutofit/>
          </a:bodyPr>
          <a:lstStyle/>
          <a:p>
            <a:r>
              <a:rPr lang="es-CO" b="1" dirty="0"/>
              <a:t>11. REPARTICIÓN DE LA TARIFA</a:t>
            </a:r>
          </a:p>
        </p:txBody>
      </p:sp>
      <p:sp>
        <p:nvSpPr>
          <p:cNvPr id="3" name="Marcador de contenido 2">
            <a:extLst>
              <a:ext uri="{FF2B5EF4-FFF2-40B4-BE49-F238E27FC236}">
                <a16:creationId xmlns:a16="http://schemas.microsoft.com/office/drawing/2014/main" id="{D9F3053C-917E-448C-8C2C-D2861841E3DC}"/>
              </a:ext>
            </a:extLst>
          </p:cNvPr>
          <p:cNvSpPr>
            <a:spLocks noGrp="1"/>
          </p:cNvSpPr>
          <p:nvPr>
            <p:ph idx="1"/>
          </p:nvPr>
        </p:nvSpPr>
        <p:spPr>
          <a:xfrm>
            <a:off x="1484310" y="2666999"/>
            <a:ext cx="4278929" cy="3685675"/>
          </a:xfrm>
        </p:spPr>
        <p:txBody>
          <a:bodyPr>
            <a:normAutofit/>
          </a:bodyPr>
          <a:lstStyle/>
          <a:p>
            <a:pPr marL="0" indent="0" algn="ctr">
              <a:buNone/>
            </a:pPr>
            <a:r>
              <a:rPr lang="es-CO" sz="2800" dirty="0"/>
              <a:t>La integración es una estrategia que obliga a una </a:t>
            </a:r>
            <a:r>
              <a:rPr lang="es-CO" sz="2800" dirty="0" smtClean="0"/>
              <a:t>revisión </a:t>
            </a:r>
            <a:r>
              <a:rPr lang="es-CO" sz="2800" dirty="0"/>
              <a:t>de la repartición de dividendos de la tarifa que paga el usuario de manera más equitativa.</a:t>
            </a:r>
          </a:p>
        </p:txBody>
      </p:sp>
    </p:spTree>
    <p:extLst>
      <p:ext uri="{BB962C8B-B14F-4D97-AF65-F5344CB8AC3E}">
        <p14:creationId xmlns:p14="http://schemas.microsoft.com/office/powerpoint/2010/main" val="280829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FE4DF7-DBE6-453F-BB0B-6CF469B57B39}"/>
              </a:ext>
            </a:extLst>
          </p:cNvPr>
          <p:cNvSpPr>
            <a:spLocks noGrp="1"/>
          </p:cNvSpPr>
          <p:nvPr>
            <p:ph type="title"/>
          </p:nvPr>
        </p:nvSpPr>
        <p:spPr>
          <a:xfrm>
            <a:off x="1484312" y="685800"/>
            <a:ext cx="4278928" cy="1752599"/>
          </a:xfrm>
        </p:spPr>
        <p:txBody>
          <a:bodyPr>
            <a:normAutofit fontScale="90000"/>
          </a:bodyPr>
          <a:lstStyle/>
          <a:p>
            <a:r>
              <a:rPr lang="es-CO" b="1" dirty="0" smtClean="0"/>
              <a:t>REPARTICIÓN ACTUAL DE </a:t>
            </a:r>
            <a:r>
              <a:rPr lang="es-CO" b="1" dirty="0"/>
              <a:t>LA </a:t>
            </a:r>
            <a:r>
              <a:rPr lang="es-CO" b="1" dirty="0" smtClean="0"/>
              <a:t>TARIFA DEL SITM</a:t>
            </a:r>
            <a:endParaRPr lang="es-CO" b="1" dirty="0"/>
          </a:p>
        </p:txBody>
      </p:sp>
      <p:sp>
        <p:nvSpPr>
          <p:cNvPr id="3" name="Marcador de contenido 2">
            <a:extLst>
              <a:ext uri="{FF2B5EF4-FFF2-40B4-BE49-F238E27FC236}">
                <a16:creationId xmlns:a16="http://schemas.microsoft.com/office/drawing/2014/main" id="{D9F3053C-917E-448C-8C2C-D2861841E3DC}"/>
              </a:ext>
            </a:extLst>
          </p:cNvPr>
          <p:cNvSpPr>
            <a:spLocks noGrp="1"/>
          </p:cNvSpPr>
          <p:nvPr>
            <p:ph idx="1"/>
          </p:nvPr>
        </p:nvSpPr>
        <p:spPr>
          <a:xfrm>
            <a:off x="1484310" y="2666999"/>
            <a:ext cx="4278929" cy="3685675"/>
          </a:xfrm>
        </p:spPr>
        <p:txBody>
          <a:bodyPr>
            <a:normAutofit/>
          </a:bodyPr>
          <a:lstStyle/>
          <a:p>
            <a:pPr marL="0" indent="0" algn="ctr">
              <a:buNone/>
            </a:pPr>
            <a:r>
              <a:rPr lang="es-CO" sz="2800" dirty="0"/>
              <a:t>La integración es una estrategia que obliga a una nueva formulación de la repartición de dividendos de la tarifa que paga el usuario de manera más equitativa.</a:t>
            </a:r>
          </a:p>
        </p:txBody>
      </p:sp>
      <p:graphicFrame>
        <p:nvGraphicFramePr>
          <p:cNvPr id="5" name="Tabla 4"/>
          <p:cNvGraphicFramePr>
            <a:graphicFrameLocks noGrp="1"/>
          </p:cNvGraphicFramePr>
          <p:nvPr>
            <p:extLst>
              <p:ext uri="{D42A27DB-BD31-4B8C-83A1-F6EECF244321}">
                <p14:modId xmlns:p14="http://schemas.microsoft.com/office/powerpoint/2010/main" val="3848795424"/>
              </p:ext>
            </p:extLst>
          </p:nvPr>
        </p:nvGraphicFramePr>
        <p:xfrm>
          <a:off x="6095999" y="719667"/>
          <a:ext cx="5407024" cy="5155835"/>
        </p:xfrm>
        <a:graphic>
          <a:graphicData uri="http://schemas.openxmlformats.org/drawingml/2006/table">
            <a:tbl>
              <a:tblPr firstRow="1" bandRow="1">
                <a:tableStyleId>{5C22544A-7EE6-4342-B048-85BDC9FD1C3A}</a:tableStyleId>
              </a:tblPr>
              <a:tblGrid>
                <a:gridCol w="2449135">
                  <a:extLst>
                    <a:ext uri="{9D8B030D-6E8A-4147-A177-3AD203B41FA5}">
                      <a16:colId xmlns:a16="http://schemas.microsoft.com/office/drawing/2014/main" val="1867600095"/>
                    </a:ext>
                  </a:extLst>
                </a:gridCol>
                <a:gridCol w="1538103">
                  <a:extLst>
                    <a:ext uri="{9D8B030D-6E8A-4147-A177-3AD203B41FA5}">
                      <a16:colId xmlns:a16="http://schemas.microsoft.com/office/drawing/2014/main" val="2709233433"/>
                    </a:ext>
                  </a:extLst>
                </a:gridCol>
                <a:gridCol w="1419786">
                  <a:extLst>
                    <a:ext uri="{9D8B030D-6E8A-4147-A177-3AD203B41FA5}">
                      <a16:colId xmlns:a16="http://schemas.microsoft.com/office/drawing/2014/main" val="4080749222"/>
                    </a:ext>
                  </a:extLst>
                </a:gridCol>
              </a:tblGrid>
              <a:tr h="701983">
                <a:tc gridSpan="3">
                  <a:txBody>
                    <a:bodyPr/>
                    <a:lstStyle/>
                    <a:p>
                      <a:pPr algn="ctr"/>
                      <a:r>
                        <a:rPr lang="es-CO" sz="2400" dirty="0" smtClean="0"/>
                        <a:t>REPARTICION DE LA TARIFA HOY</a:t>
                      </a:r>
                      <a:endParaRPr lang="es-CO" sz="2400"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49204096"/>
                  </a:ext>
                </a:extLst>
              </a:tr>
              <a:tr h="701983">
                <a:tc>
                  <a:txBody>
                    <a:bodyPr/>
                    <a:lstStyle/>
                    <a:p>
                      <a:r>
                        <a:rPr lang="es-CO" sz="2400" dirty="0" smtClean="0"/>
                        <a:t>Operación</a:t>
                      </a:r>
                      <a:endParaRPr lang="es-CO" sz="2400" dirty="0"/>
                    </a:p>
                  </a:txBody>
                  <a:tcPr/>
                </a:tc>
                <a:tc>
                  <a:txBody>
                    <a:bodyPr/>
                    <a:lstStyle/>
                    <a:p>
                      <a:pPr algn="ctr"/>
                      <a:r>
                        <a:rPr lang="es-CO" sz="2400" dirty="0" smtClean="0"/>
                        <a:t>72,99</a:t>
                      </a:r>
                      <a:endParaRPr lang="es-CO" sz="2400" dirty="0"/>
                    </a:p>
                  </a:txBody>
                  <a:tcPr/>
                </a:tc>
                <a:tc>
                  <a:txBody>
                    <a:bodyPr/>
                    <a:lstStyle/>
                    <a:p>
                      <a:pPr algn="ctr"/>
                      <a:r>
                        <a:rPr lang="es-CO" sz="2400" dirty="0" smtClean="0"/>
                        <a:t>1678,77</a:t>
                      </a:r>
                      <a:endParaRPr lang="es-CO" sz="2400" dirty="0"/>
                    </a:p>
                  </a:txBody>
                  <a:tcPr/>
                </a:tc>
                <a:extLst>
                  <a:ext uri="{0D108BD9-81ED-4DB2-BD59-A6C34878D82A}">
                    <a16:rowId xmlns:a16="http://schemas.microsoft.com/office/drawing/2014/main" val="1795749832"/>
                  </a:ext>
                </a:extLst>
              </a:tr>
              <a:tr h="701983">
                <a:tc>
                  <a:txBody>
                    <a:bodyPr/>
                    <a:lstStyle/>
                    <a:p>
                      <a:r>
                        <a:rPr lang="es-CO" sz="2400" dirty="0" smtClean="0"/>
                        <a:t>Metrolinea</a:t>
                      </a:r>
                      <a:endParaRPr lang="es-CO" sz="2400" dirty="0"/>
                    </a:p>
                  </a:txBody>
                  <a:tcPr/>
                </a:tc>
                <a:tc>
                  <a:txBody>
                    <a:bodyPr/>
                    <a:lstStyle/>
                    <a:p>
                      <a:pPr algn="ctr"/>
                      <a:r>
                        <a:rPr lang="es-CO" sz="2400" dirty="0" smtClean="0"/>
                        <a:t>6,85</a:t>
                      </a:r>
                      <a:endParaRPr lang="es-CO" sz="2400" dirty="0"/>
                    </a:p>
                  </a:txBody>
                  <a:tcPr/>
                </a:tc>
                <a:tc>
                  <a:txBody>
                    <a:bodyPr/>
                    <a:lstStyle/>
                    <a:p>
                      <a:pPr algn="ctr"/>
                      <a:r>
                        <a:rPr lang="es-CO" sz="2400" dirty="0" smtClean="0"/>
                        <a:t>157,55</a:t>
                      </a:r>
                      <a:endParaRPr lang="es-CO" sz="2400" dirty="0"/>
                    </a:p>
                  </a:txBody>
                  <a:tcPr/>
                </a:tc>
                <a:extLst>
                  <a:ext uri="{0D108BD9-81ED-4DB2-BD59-A6C34878D82A}">
                    <a16:rowId xmlns:a16="http://schemas.microsoft.com/office/drawing/2014/main" val="1116562656"/>
                  </a:ext>
                </a:extLst>
              </a:tr>
              <a:tr h="701983">
                <a:tc>
                  <a:txBody>
                    <a:bodyPr/>
                    <a:lstStyle/>
                    <a:p>
                      <a:r>
                        <a:rPr lang="es-CO" sz="2400" dirty="0" smtClean="0"/>
                        <a:t>Mantenimiento</a:t>
                      </a:r>
                      <a:r>
                        <a:rPr lang="es-CO" sz="2400" baseline="0" dirty="0" smtClean="0"/>
                        <a:t> SITM</a:t>
                      </a:r>
                      <a:endParaRPr lang="es-CO" sz="2400" dirty="0"/>
                    </a:p>
                  </a:txBody>
                  <a:tcPr/>
                </a:tc>
                <a:tc>
                  <a:txBody>
                    <a:bodyPr/>
                    <a:lstStyle/>
                    <a:p>
                      <a:pPr algn="ctr"/>
                      <a:r>
                        <a:rPr lang="es-CO" sz="2400" dirty="0" smtClean="0"/>
                        <a:t>4,79</a:t>
                      </a:r>
                      <a:endParaRPr lang="es-CO" sz="2400" dirty="0"/>
                    </a:p>
                  </a:txBody>
                  <a:tcPr/>
                </a:tc>
                <a:tc>
                  <a:txBody>
                    <a:bodyPr/>
                    <a:lstStyle/>
                    <a:p>
                      <a:pPr algn="ctr"/>
                      <a:r>
                        <a:rPr lang="es-CO" sz="2400" dirty="0" smtClean="0"/>
                        <a:t>110,17</a:t>
                      </a:r>
                      <a:endParaRPr lang="es-CO" sz="2400" dirty="0"/>
                    </a:p>
                  </a:txBody>
                  <a:tcPr/>
                </a:tc>
                <a:extLst>
                  <a:ext uri="{0D108BD9-81ED-4DB2-BD59-A6C34878D82A}">
                    <a16:rowId xmlns:a16="http://schemas.microsoft.com/office/drawing/2014/main" val="880982863"/>
                  </a:ext>
                </a:extLst>
              </a:tr>
              <a:tr h="701983">
                <a:tc>
                  <a:txBody>
                    <a:bodyPr/>
                    <a:lstStyle/>
                    <a:p>
                      <a:r>
                        <a:rPr lang="es-CO" sz="2400" dirty="0" smtClean="0"/>
                        <a:t>Recaudo</a:t>
                      </a:r>
                      <a:endParaRPr lang="es-CO" sz="2400" dirty="0"/>
                    </a:p>
                  </a:txBody>
                  <a:tcPr/>
                </a:tc>
                <a:tc>
                  <a:txBody>
                    <a:bodyPr/>
                    <a:lstStyle/>
                    <a:p>
                      <a:pPr algn="ctr"/>
                      <a:r>
                        <a:rPr lang="es-CO" sz="2400" dirty="0" smtClean="0"/>
                        <a:t>13,50</a:t>
                      </a:r>
                      <a:endParaRPr lang="es-CO" sz="2400" dirty="0"/>
                    </a:p>
                  </a:txBody>
                  <a:tcPr/>
                </a:tc>
                <a:tc>
                  <a:txBody>
                    <a:bodyPr/>
                    <a:lstStyle/>
                    <a:p>
                      <a:pPr algn="ctr"/>
                      <a:r>
                        <a:rPr lang="es-CO" sz="2400" dirty="0" smtClean="0"/>
                        <a:t>310,50</a:t>
                      </a:r>
                      <a:endParaRPr lang="es-CO" sz="2400" dirty="0"/>
                    </a:p>
                  </a:txBody>
                  <a:tcPr/>
                </a:tc>
                <a:extLst>
                  <a:ext uri="{0D108BD9-81ED-4DB2-BD59-A6C34878D82A}">
                    <a16:rowId xmlns:a16="http://schemas.microsoft.com/office/drawing/2014/main" val="2066280939"/>
                  </a:ext>
                </a:extLst>
              </a:tr>
              <a:tr h="701983">
                <a:tc>
                  <a:txBody>
                    <a:bodyPr/>
                    <a:lstStyle/>
                    <a:p>
                      <a:r>
                        <a:rPr lang="es-CO" sz="2400" dirty="0" smtClean="0"/>
                        <a:t>Contingencias judiciales </a:t>
                      </a:r>
                      <a:endParaRPr lang="es-CO" sz="2400" dirty="0"/>
                    </a:p>
                  </a:txBody>
                  <a:tcPr/>
                </a:tc>
                <a:tc>
                  <a:txBody>
                    <a:bodyPr/>
                    <a:lstStyle/>
                    <a:p>
                      <a:pPr algn="ctr"/>
                      <a:r>
                        <a:rPr lang="es-CO" sz="2400" dirty="0" smtClean="0"/>
                        <a:t>1,87</a:t>
                      </a:r>
                      <a:endParaRPr lang="es-CO" sz="2400" dirty="0"/>
                    </a:p>
                  </a:txBody>
                  <a:tcPr/>
                </a:tc>
                <a:tc>
                  <a:txBody>
                    <a:bodyPr/>
                    <a:lstStyle/>
                    <a:p>
                      <a:pPr algn="ctr"/>
                      <a:r>
                        <a:rPr lang="es-CO" sz="2400" dirty="0" smtClean="0"/>
                        <a:t>43,01</a:t>
                      </a:r>
                      <a:endParaRPr lang="es-CO" sz="2400" dirty="0"/>
                    </a:p>
                  </a:txBody>
                  <a:tcPr/>
                </a:tc>
                <a:extLst>
                  <a:ext uri="{0D108BD9-81ED-4DB2-BD59-A6C34878D82A}">
                    <a16:rowId xmlns:a16="http://schemas.microsoft.com/office/drawing/2014/main" val="3503479219"/>
                  </a:ext>
                </a:extLst>
              </a:tr>
              <a:tr h="701983">
                <a:tc>
                  <a:txBody>
                    <a:bodyPr/>
                    <a:lstStyle/>
                    <a:p>
                      <a:endParaRPr lang="es-CO" sz="2400" dirty="0"/>
                    </a:p>
                  </a:txBody>
                  <a:tcPr/>
                </a:tc>
                <a:tc>
                  <a:txBody>
                    <a:bodyPr/>
                    <a:lstStyle/>
                    <a:p>
                      <a:pPr algn="ctr"/>
                      <a:r>
                        <a:rPr lang="es-CO" sz="2400" dirty="0" smtClean="0"/>
                        <a:t>100</a:t>
                      </a:r>
                      <a:endParaRPr lang="es-CO" sz="2400" dirty="0"/>
                    </a:p>
                  </a:txBody>
                  <a:tcPr/>
                </a:tc>
                <a:tc>
                  <a:txBody>
                    <a:bodyPr/>
                    <a:lstStyle/>
                    <a:p>
                      <a:pPr algn="ctr"/>
                      <a:r>
                        <a:rPr lang="es-CO" sz="2400" dirty="0" smtClean="0"/>
                        <a:t>2.300</a:t>
                      </a:r>
                      <a:endParaRPr lang="es-CO" sz="2400" dirty="0"/>
                    </a:p>
                  </a:txBody>
                  <a:tcPr/>
                </a:tc>
                <a:extLst>
                  <a:ext uri="{0D108BD9-81ED-4DB2-BD59-A6C34878D82A}">
                    <a16:rowId xmlns:a16="http://schemas.microsoft.com/office/drawing/2014/main" val="1375966958"/>
                  </a:ext>
                </a:extLst>
              </a:tr>
            </a:tbl>
          </a:graphicData>
        </a:graphic>
      </p:graphicFrame>
    </p:spTree>
    <p:extLst>
      <p:ext uri="{BB962C8B-B14F-4D97-AF65-F5344CB8AC3E}">
        <p14:creationId xmlns:p14="http://schemas.microsoft.com/office/powerpoint/2010/main" val="136974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E4DF7-DBE6-453F-BB0B-6CF469B57B39}"/>
              </a:ext>
            </a:extLst>
          </p:cNvPr>
          <p:cNvSpPr>
            <a:spLocks noGrp="1"/>
          </p:cNvSpPr>
          <p:nvPr>
            <p:ph type="title"/>
          </p:nvPr>
        </p:nvSpPr>
        <p:spPr>
          <a:xfrm>
            <a:off x="1582541" y="-144720"/>
            <a:ext cx="7571969" cy="2367658"/>
          </a:xfrm>
        </p:spPr>
        <p:txBody>
          <a:bodyPr>
            <a:normAutofit/>
          </a:bodyPr>
          <a:lstStyle/>
          <a:p>
            <a:r>
              <a:rPr lang="es-CO" b="1" dirty="0"/>
              <a:t>11. NUEVA </a:t>
            </a:r>
            <a:r>
              <a:rPr lang="es-CO" b="1" dirty="0" smtClean="0"/>
              <a:t>PROPUESTA REPARTICIÓN </a:t>
            </a:r>
            <a:r>
              <a:rPr lang="es-CO" b="1" dirty="0"/>
              <a:t>DE LA </a:t>
            </a:r>
            <a:r>
              <a:rPr lang="es-CO" b="1" dirty="0" smtClean="0"/>
              <a:t>TARIFA DEL SITM</a:t>
            </a:r>
            <a:endParaRPr lang="es-CO" b="1" dirty="0"/>
          </a:p>
        </p:txBody>
      </p:sp>
      <p:sp>
        <p:nvSpPr>
          <p:cNvPr id="3" name="Marcador de contenido 2">
            <a:extLst>
              <a:ext uri="{FF2B5EF4-FFF2-40B4-BE49-F238E27FC236}">
                <a16:creationId xmlns:a16="http://schemas.microsoft.com/office/drawing/2014/main" id="{D9F3053C-917E-448C-8C2C-D2861841E3DC}"/>
              </a:ext>
            </a:extLst>
          </p:cNvPr>
          <p:cNvSpPr>
            <a:spLocks noGrp="1"/>
          </p:cNvSpPr>
          <p:nvPr>
            <p:ph idx="1"/>
          </p:nvPr>
        </p:nvSpPr>
        <p:spPr>
          <a:xfrm>
            <a:off x="1418655" y="2880886"/>
            <a:ext cx="3520354" cy="1988561"/>
          </a:xfrm>
        </p:spPr>
        <p:txBody>
          <a:bodyPr>
            <a:normAutofit/>
          </a:bodyPr>
          <a:lstStyle/>
          <a:p>
            <a:pPr marL="0" indent="0" algn="just">
              <a:buNone/>
            </a:pPr>
            <a:r>
              <a:rPr lang="es-CO" dirty="0"/>
              <a:t>La nueva integración operacional implica una nueva repartición de la tarifa para dos entes.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85"/>
          <a:stretch/>
        </p:blipFill>
        <p:spPr bwMode="auto">
          <a:xfrm>
            <a:off x="5268847" y="2096813"/>
            <a:ext cx="6639373" cy="335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97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BB76CF-98C1-4480-8482-1EF549AE557F}"/>
              </a:ext>
            </a:extLst>
          </p:cNvPr>
          <p:cNvSpPr>
            <a:spLocks noGrp="1"/>
          </p:cNvSpPr>
          <p:nvPr>
            <p:ph type="title"/>
          </p:nvPr>
        </p:nvSpPr>
        <p:spPr>
          <a:xfrm>
            <a:off x="1379537" y="457200"/>
            <a:ext cx="2812385" cy="1752599"/>
          </a:xfrm>
        </p:spPr>
        <p:txBody>
          <a:bodyPr>
            <a:normAutofit/>
          </a:bodyPr>
          <a:lstStyle/>
          <a:p>
            <a:pPr>
              <a:lnSpc>
                <a:spcPct val="90000"/>
              </a:lnSpc>
            </a:pPr>
            <a:r>
              <a:rPr lang="es-CO" sz="3000" b="1" dirty="0"/>
              <a:t>21. EQUILIBRIO ENTRE INGRESOS Y COSTOS</a:t>
            </a:r>
          </a:p>
        </p:txBody>
      </p:sp>
      <p:sp>
        <p:nvSpPr>
          <p:cNvPr id="3" name="Marcador de contenido 2">
            <a:extLst>
              <a:ext uri="{FF2B5EF4-FFF2-40B4-BE49-F238E27FC236}">
                <a16:creationId xmlns:a16="http://schemas.microsoft.com/office/drawing/2014/main" id="{FEF0076B-5D8E-4ECF-BDBC-D2E73E08EBA5}"/>
              </a:ext>
            </a:extLst>
          </p:cNvPr>
          <p:cNvSpPr>
            <a:spLocks noGrp="1"/>
          </p:cNvSpPr>
          <p:nvPr>
            <p:ph idx="1"/>
          </p:nvPr>
        </p:nvSpPr>
        <p:spPr>
          <a:xfrm>
            <a:off x="1118938" y="2666999"/>
            <a:ext cx="3177760" cy="3769896"/>
          </a:xfrm>
        </p:spPr>
        <p:txBody>
          <a:bodyPr>
            <a:normAutofit/>
          </a:bodyPr>
          <a:lstStyle/>
          <a:p>
            <a:pPr marL="0" indent="0">
              <a:buNone/>
            </a:pPr>
            <a:r>
              <a:rPr lang="es-CO" dirty="0"/>
              <a:t>La integración estimula la demanda de viajes y por lo tanto se puede equilibrar el ingreso por tarifa del usuario frente al costo de transportar pasajeros por kilómetro de recorrido  sin la demanda adecuada</a:t>
            </a:r>
          </a:p>
        </p:txBody>
      </p:sp>
      <p:pic>
        <p:nvPicPr>
          <p:cNvPr id="5" name="Imagen 4"/>
          <p:cNvPicPr>
            <a:picLocks noChangeAspect="1"/>
          </p:cNvPicPr>
          <p:nvPr/>
        </p:nvPicPr>
        <p:blipFill>
          <a:blip r:embed="rId2"/>
          <a:stretch>
            <a:fillRect/>
          </a:stretch>
        </p:blipFill>
        <p:spPr>
          <a:xfrm>
            <a:off x="4725938" y="746235"/>
            <a:ext cx="6677786" cy="5034456"/>
          </a:xfrm>
          <a:prstGeom prst="rect">
            <a:avLst/>
          </a:prstGeom>
        </p:spPr>
      </p:pic>
    </p:spTree>
    <p:extLst>
      <p:ext uri="{BB962C8B-B14F-4D97-AF65-F5344CB8AC3E}">
        <p14:creationId xmlns:p14="http://schemas.microsoft.com/office/powerpoint/2010/main" val="1310180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092B4-7B97-447D-86CF-F30E1011D741}"/>
              </a:ext>
            </a:extLst>
          </p:cNvPr>
          <p:cNvSpPr>
            <a:spLocks noGrp="1"/>
          </p:cNvSpPr>
          <p:nvPr>
            <p:ph type="title"/>
          </p:nvPr>
        </p:nvSpPr>
        <p:spPr/>
        <p:txBody>
          <a:bodyPr/>
          <a:lstStyle/>
          <a:p>
            <a:r>
              <a:rPr lang="es-CO" b="1" dirty="0"/>
              <a:t>13. CAPACIDAD DE LOS SITM</a:t>
            </a:r>
          </a:p>
        </p:txBody>
      </p:sp>
      <p:sp>
        <p:nvSpPr>
          <p:cNvPr id="3" name="Marcador de contenido 2">
            <a:extLst>
              <a:ext uri="{FF2B5EF4-FFF2-40B4-BE49-F238E27FC236}">
                <a16:creationId xmlns:a16="http://schemas.microsoft.com/office/drawing/2014/main" id="{EF26F299-5F9A-48C5-A134-C84AE83D6722}"/>
              </a:ext>
            </a:extLst>
          </p:cNvPr>
          <p:cNvSpPr>
            <a:spLocks noGrp="1"/>
          </p:cNvSpPr>
          <p:nvPr>
            <p:ph idx="1"/>
          </p:nvPr>
        </p:nvSpPr>
        <p:spPr>
          <a:xfrm>
            <a:off x="1484310" y="2907630"/>
            <a:ext cx="10018713" cy="3124201"/>
          </a:xfrm>
        </p:spPr>
        <p:txBody>
          <a:bodyPr>
            <a:normAutofit lnSpcReduction="10000"/>
          </a:bodyPr>
          <a:lstStyle/>
          <a:p>
            <a:pPr marL="0" indent="0" algn="just">
              <a:buNone/>
            </a:pPr>
            <a:r>
              <a:rPr lang="es-CO" dirty="0"/>
              <a:t>El documento Conpes 3260 de 15 de diciembre de 2003, en sus páginas 13 y  14, dice “ </a:t>
            </a:r>
            <a:r>
              <a:rPr lang="es-CO" b="1" i="1" dirty="0"/>
              <a:t>De acuerdo con los parámetros operativos y de inversión para este tipo de sistemas, los diseños operativos deben garantizar, sobre la base de </a:t>
            </a:r>
            <a:r>
              <a:rPr lang="es-CO" b="1" i="1" u="sng" dirty="0">
                <a:effectLst>
                  <a:outerShdw blurRad="38100" dist="38100" dir="2700000" algn="tl">
                    <a:srgbClr val="000000">
                      <a:alpha val="43137"/>
                    </a:srgbClr>
                  </a:outerShdw>
                </a:effectLst>
              </a:rPr>
              <a:t>una ocupación media horaria de los vehículos superior a 1.000 en vehículos de alta capacidad ( articulados ) y 500 pasajeros en vehículos de mediana capacidad ( padrones ), que el índice de pasajeros kilometro (IPK) no sea inferior a 4.0”</a:t>
            </a:r>
            <a:r>
              <a:rPr lang="es-CO" u="sng" dirty="0">
                <a:effectLst>
                  <a:outerShdw blurRad="38100" dist="38100" dir="2700000" algn="tl">
                    <a:srgbClr val="000000">
                      <a:alpha val="43137"/>
                    </a:srgbClr>
                  </a:outerShdw>
                </a:effectLst>
              </a:rPr>
              <a:t> </a:t>
            </a:r>
            <a:r>
              <a:rPr lang="es-CO" dirty="0"/>
              <a:t>Mas adelante afirma </a:t>
            </a:r>
            <a:r>
              <a:rPr lang="es-CO" b="1" i="1" dirty="0"/>
              <a:t>“ En relación con la selección de corredores a troncalizarse se deberá garantizar un mínimo nivel de demanda concentrada de 7.000 pasajeros hora sentido”</a:t>
            </a:r>
            <a:r>
              <a:rPr lang="es-CO" dirty="0"/>
              <a:t> </a:t>
            </a:r>
          </a:p>
        </p:txBody>
      </p:sp>
    </p:spTree>
    <p:extLst>
      <p:ext uri="{BB962C8B-B14F-4D97-AF65-F5344CB8AC3E}">
        <p14:creationId xmlns:p14="http://schemas.microsoft.com/office/powerpoint/2010/main" val="2530074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C930D-F463-4670-889D-2B0A3D6F24E7}"/>
              </a:ext>
            </a:extLst>
          </p:cNvPr>
          <p:cNvSpPr>
            <a:spLocks noGrp="1"/>
          </p:cNvSpPr>
          <p:nvPr>
            <p:ph type="title"/>
          </p:nvPr>
        </p:nvSpPr>
        <p:spPr/>
        <p:txBody>
          <a:bodyPr>
            <a:normAutofit fontScale="90000"/>
          </a:bodyPr>
          <a:lstStyle/>
          <a:p>
            <a:r>
              <a:rPr lang="es-ES" sz="2700" i="1" dirty="0"/>
              <a:t>Para que el SITM inicie su recuperación debe llegar a una cifra de 174,000 viajes y para que se recupere totalmente  se requiere 304,000 viajes diarios siempre y cuando se revisen los costos de operación por kilómetro de recorrido</a:t>
            </a:r>
            <a:r>
              <a:rPr lang="es-ES" i="1" dirty="0"/>
              <a:t>.</a:t>
            </a:r>
            <a:r>
              <a:rPr lang="es-CO" dirty="0"/>
              <a:t/>
            </a:r>
            <a:br>
              <a:rPr lang="es-CO" dirty="0"/>
            </a:br>
            <a:endParaRPr lang="es-CO" dirty="0"/>
          </a:p>
        </p:txBody>
      </p:sp>
      <p:pic>
        <p:nvPicPr>
          <p:cNvPr id="4" name="Marcador de contenido 7">
            <a:extLst>
              <a:ext uri="{FF2B5EF4-FFF2-40B4-BE49-F238E27FC236}">
                <a16:creationId xmlns:a16="http://schemas.microsoft.com/office/drawing/2014/main" id="{A4452014-B06D-4A26-ACE7-ACAB35C7470E}"/>
              </a:ext>
            </a:extLst>
          </p:cNvPr>
          <p:cNvPicPr>
            <a:picLocks noGrp="1" noChangeAspect="1"/>
          </p:cNvPicPr>
          <p:nvPr>
            <p:ph idx="1"/>
          </p:nvPr>
        </p:nvPicPr>
        <p:blipFill>
          <a:blip r:embed="rId2"/>
          <a:stretch>
            <a:fillRect/>
          </a:stretch>
        </p:blipFill>
        <p:spPr>
          <a:xfrm>
            <a:off x="1484311" y="2328530"/>
            <a:ext cx="9701140" cy="4146697"/>
          </a:xfrm>
          <a:prstGeom prst="rect">
            <a:avLst/>
          </a:prstGeom>
        </p:spPr>
      </p:pic>
    </p:spTree>
    <p:extLst>
      <p:ext uri="{BB962C8B-B14F-4D97-AF65-F5344CB8AC3E}">
        <p14:creationId xmlns:p14="http://schemas.microsoft.com/office/powerpoint/2010/main" val="3481929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95029-9033-4B6B-ABED-574B0B3396E7}"/>
              </a:ext>
            </a:extLst>
          </p:cNvPr>
          <p:cNvSpPr>
            <a:spLocks noGrp="1"/>
          </p:cNvSpPr>
          <p:nvPr>
            <p:ph type="title"/>
          </p:nvPr>
        </p:nvSpPr>
        <p:spPr>
          <a:xfrm>
            <a:off x="1484310" y="264694"/>
            <a:ext cx="10018713" cy="721895"/>
          </a:xfrm>
        </p:spPr>
        <p:txBody>
          <a:bodyPr/>
          <a:lstStyle/>
          <a:p>
            <a:r>
              <a:rPr lang="es-CO" b="1" dirty="0"/>
              <a:t>14. PRESENTE Y FUTURO PARA EL SITM</a:t>
            </a:r>
          </a:p>
        </p:txBody>
      </p:sp>
      <p:sp>
        <p:nvSpPr>
          <p:cNvPr id="3" name="Marcador de contenido 2">
            <a:extLst>
              <a:ext uri="{FF2B5EF4-FFF2-40B4-BE49-F238E27FC236}">
                <a16:creationId xmlns:a16="http://schemas.microsoft.com/office/drawing/2014/main" id="{27F599C7-3B1B-4338-B2B6-FDFEF782047D}"/>
              </a:ext>
            </a:extLst>
          </p:cNvPr>
          <p:cNvSpPr>
            <a:spLocks noGrp="1"/>
          </p:cNvSpPr>
          <p:nvPr>
            <p:ph idx="1"/>
          </p:nvPr>
        </p:nvSpPr>
        <p:spPr>
          <a:xfrm>
            <a:off x="1484310" y="1175083"/>
            <a:ext cx="10018713" cy="1688433"/>
          </a:xfrm>
        </p:spPr>
        <p:txBody>
          <a:bodyPr/>
          <a:lstStyle/>
          <a:p>
            <a:pPr marL="0" indent="0" algn="just">
              <a:buNone/>
            </a:pPr>
            <a:r>
              <a:rPr lang="es-CO" dirty="0"/>
              <a:t>La prospectiva de viajes a futuro se puede presentar solo mediante la integración entre los dos sistemas y mejorar sustancialmente el IPK desde el valor actual de 2.41 hasta llegar a la consolidación de un sistema integrado hasta el 60%, que es como se </a:t>
            </a:r>
            <a:r>
              <a:rPr lang="es-CO" dirty="0" smtClean="0"/>
              <a:t>propuso. </a:t>
            </a:r>
            <a:endParaRPr lang="es-CO" dirty="0"/>
          </a:p>
        </p:txBody>
      </p:sp>
      <p:pic>
        <p:nvPicPr>
          <p:cNvPr id="4" name="Imagen 3">
            <a:extLst>
              <a:ext uri="{FF2B5EF4-FFF2-40B4-BE49-F238E27FC236}">
                <a16:creationId xmlns:a16="http://schemas.microsoft.com/office/drawing/2014/main" id="{BE6BC289-7462-4BB4-82EE-966B5425DE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3790" y="3154296"/>
            <a:ext cx="10249233" cy="3426978"/>
          </a:xfrm>
          <a:prstGeom prst="rect">
            <a:avLst/>
          </a:prstGeom>
          <a:noFill/>
        </p:spPr>
      </p:pic>
    </p:spTree>
    <p:extLst>
      <p:ext uri="{BB962C8B-B14F-4D97-AF65-F5344CB8AC3E}">
        <p14:creationId xmlns:p14="http://schemas.microsoft.com/office/powerpoint/2010/main" val="177077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2"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25"/>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26"/>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27"/>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28"/>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9"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7CA0B6-8BD0-4905-A3BE-A520D1C680DF}"/>
              </a:ext>
            </a:extLst>
          </p:cNvPr>
          <p:cNvSpPr>
            <a:spLocks noGrp="1"/>
          </p:cNvSpPr>
          <p:nvPr>
            <p:ph type="title"/>
          </p:nvPr>
        </p:nvSpPr>
        <p:spPr>
          <a:xfrm>
            <a:off x="8041742" y="648930"/>
            <a:ext cx="3717867" cy="3347337"/>
          </a:xfrm>
        </p:spPr>
        <p:txBody>
          <a:bodyPr vert="horz" lIns="91440" tIns="45720" rIns="91440" bIns="45720" rtlCol="0" anchor="b">
            <a:normAutofit/>
          </a:bodyPr>
          <a:lstStyle/>
          <a:p>
            <a:pPr algn="r"/>
            <a:r>
              <a:rPr lang="en-US" sz="4800" dirty="0"/>
              <a:t>1.PARTICION MODAL EN EL AMB </a:t>
            </a:r>
          </a:p>
        </p:txBody>
      </p:sp>
      <p:pic>
        <p:nvPicPr>
          <p:cNvPr id="3" name="Imagen 2">
            <a:extLst>
              <a:ext uri="{FF2B5EF4-FFF2-40B4-BE49-F238E27FC236}">
                <a16:creationId xmlns:a16="http://schemas.microsoft.com/office/drawing/2014/main" id="{4F2131E8-00D4-40DD-BA60-4B3EF0C6EE67}"/>
              </a:ext>
            </a:extLst>
          </p:cNvPr>
          <p:cNvPicPr>
            <a:picLocks noChangeAspect="1"/>
          </p:cNvPicPr>
          <p:nvPr/>
        </p:nvPicPr>
        <p:blipFill>
          <a:blip r:embed="rId3"/>
          <a:stretch>
            <a:fillRect/>
          </a:stretch>
        </p:blipFill>
        <p:spPr>
          <a:xfrm>
            <a:off x="656693" y="648930"/>
            <a:ext cx="6854433" cy="5251015"/>
          </a:xfrm>
          <a:prstGeom prst="rect">
            <a:avLst/>
          </a:prstGeom>
        </p:spPr>
      </p:pic>
    </p:spTree>
    <p:extLst>
      <p:ext uri="{BB962C8B-B14F-4D97-AF65-F5344CB8AC3E}">
        <p14:creationId xmlns:p14="http://schemas.microsoft.com/office/powerpoint/2010/main" val="2508097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F39697-59A0-4F4F-A082-CD14BE249360}"/>
              </a:ext>
            </a:extLst>
          </p:cNvPr>
          <p:cNvSpPr>
            <a:spLocks noGrp="1"/>
          </p:cNvSpPr>
          <p:nvPr>
            <p:ph idx="1"/>
          </p:nvPr>
        </p:nvSpPr>
        <p:spPr>
          <a:xfrm>
            <a:off x="1484310" y="1576137"/>
            <a:ext cx="10018713" cy="1483896"/>
          </a:xfrm>
        </p:spPr>
        <p:txBody>
          <a:bodyPr/>
          <a:lstStyle/>
          <a:p>
            <a:pPr marL="0" lvl="0" indent="0">
              <a:buNone/>
            </a:pPr>
            <a:r>
              <a:rPr lang="es-CO" dirty="0"/>
              <a:t>Los índices de IPK del sistema colectivo convencional mejorarían frente a los cuantificados en la tabla siguiente, debido a la incorporación de una mayor demanda de viajeros. </a:t>
            </a:r>
          </a:p>
        </p:txBody>
      </p:sp>
      <p:sp>
        <p:nvSpPr>
          <p:cNvPr id="4" name="Título 1">
            <a:extLst>
              <a:ext uri="{FF2B5EF4-FFF2-40B4-BE49-F238E27FC236}">
                <a16:creationId xmlns:a16="http://schemas.microsoft.com/office/drawing/2014/main" id="{87A3E177-3B33-4FD6-A829-375186796326}"/>
              </a:ext>
            </a:extLst>
          </p:cNvPr>
          <p:cNvSpPr>
            <a:spLocks noGrp="1"/>
          </p:cNvSpPr>
          <p:nvPr>
            <p:ph type="title"/>
          </p:nvPr>
        </p:nvSpPr>
        <p:spPr>
          <a:xfrm>
            <a:off x="1484310" y="264694"/>
            <a:ext cx="10018713" cy="1311443"/>
          </a:xfrm>
        </p:spPr>
        <p:txBody>
          <a:bodyPr>
            <a:normAutofit/>
          </a:bodyPr>
          <a:lstStyle/>
          <a:p>
            <a:r>
              <a:rPr lang="es-CO" b="1" dirty="0"/>
              <a:t>15. PRESENTE Y FUTURO PARA EL COLECTIVO CONVENCIONAL</a:t>
            </a:r>
          </a:p>
        </p:txBody>
      </p:sp>
      <p:pic>
        <p:nvPicPr>
          <p:cNvPr id="5" name="Imagen 4">
            <a:extLst>
              <a:ext uri="{FF2B5EF4-FFF2-40B4-BE49-F238E27FC236}">
                <a16:creationId xmlns:a16="http://schemas.microsoft.com/office/drawing/2014/main" id="{9BB180E1-6D31-4AE3-8410-EF5B97BECA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5083" y="3060033"/>
            <a:ext cx="10555705" cy="3605462"/>
          </a:xfrm>
          <a:prstGeom prst="rect">
            <a:avLst/>
          </a:prstGeom>
          <a:noFill/>
        </p:spPr>
      </p:pic>
    </p:spTree>
    <p:extLst>
      <p:ext uri="{BB962C8B-B14F-4D97-AF65-F5344CB8AC3E}">
        <p14:creationId xmlns:p14="http://schemas.microsoft.com/office/powerpoint/2010/main" val="2275978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3E1C3-3A7B-440D-81C0-0BF5201BE4AD}"/>
              </a:ext>
            </a:extLst>
          </p:cNvPr>
          <p:cNvSpPr>
            <a:spLocks noGrp="1"/>
          </p:cNvSpPr>
          <p:nvPr>
            <p:ph type="title"/>
          </p:nvPr>
        </p:nvSpPr>
        <p:spPr>
          <a:xfrm>
            <a:off x="1376027" y="204536"/>
            <a:ext cx="10018713" cy="842211"/>
          </a:xfrm>
        </p:spPr>
        <p:txBody>
          <a:bodyPr/>
          <a:lstStyle/>
          <a:p>
            <a:r>
              <a:rPr lang="es-CO" b="1" dirty="0"/>
              <a:t>16. CHATARRIZACIÓN</a:t>
            </a:r>
          </a:p>
        </p:txBody>
      </p:sp>
      <p:sp>
        <p:nvSpPr>
          <p:cNvPr id="3" name="Marcador de contenido 2">
            <a:extLst>
              <a:ext uri="{FF2B5EF4-FFF2-40B4-BE49-F238E27FC236}">
                <a16:creationId xmlns:a16="http://schemas.microsoft.com/office/drawing/2014/main" id="{559C6DA9-5095-44A4-AABE-1110B41375AE}"/>
              </a:ext>
            </a:extLst>
          </p:cNvPr>
          <p:cNvSpPr>
            <a:spLocks noGrp="1"/>
          </p:cNvSpPr>
          <p:nvPr>
            <p:ph idx="1"/>
          </p:nvPr>
        </p:nvSpPr>
        <p:spPr>
          <a:xfrm>
            <a:off x="1508373" y="1391652"/>
            <a:ext cx="5842921" cy="5370095"/>
          </a:xfrm>
        </p:spPr>
        <p:txBody>
          <a:bodyPr>
            <a:normAutofit fontScale="92500" lnSpcReduction="10000"/>
          </a:bodyPr>
          <a:lstStyle/>
          <a:p>
            <a:pPr marL="0" lvl="0" indent="0" algn="just">
              <a:buNone/>
            </a:pPr>
            <a:r>
              <a:rPr lang="es-CO" dirty="0"/>
              <a:t>De acuerdo con Departamento de Planeación Nacional en su documento Tarifa estratégica del transporte público “</a:t>
            </a:r>
            <a:r>
              <a:rPr lang="es-ES" b="1" i="1" dirty="0"/>
              <a:t>La alternativa de incluir fondos de Chatarrizacion ha sido incluida en los modelos de tarifas del sistema de transporte público colectivo en los últimos años. Este rubro tiene opositores con argumentaciones como la siguiente: “</a:t>
            </a:r>
            <a:r>
              <a:rPr lang="es-ES" b="1" i="1" u="sng" dirty="0">
                <a:effectLst>
                  <a:outerShdw blurRad="38100" dist="38100" dir="2700000" algn="tl">
                    <a:srgbClr val="000000">
                      <a:alpha val="43137"/>
                    </a:srgbClr>
                  </a:outerShdw>
                </a:effectLst>
              </a:rPr>
              <a:t>El usuario ya pagó en la tarifa la depreciación y remuneración de las inversiones y no tiene porqué volver a pagar los vehículos”</a:t>
            </a:r>
            <a:r>
              <a:rPr lang="es-ES" b="1" i="1" dirty="0"/>
              <a:t>. Así mismo, situaciones de sobreoferta de unidades que deben salir del sistema no deben ser cobradas al usuario, pues han sido los transportadores y la autoridad los que han generado esas deficiencias y correspondería a ellos asumir dichos costos.</a:t>
            </a:r>
            <a:endParaRPr lang="es-CO" dirty="0"/>
          </a:p>
        </p:txBody>
      </p:sp>
      <p:sp>
        <p:nvSpPr>
          <p:cNvPr id="4" name="Rectángulo 3">
            <a:extLst>
              <a:ext uri="{FF2B5EF4-FFF2-40B4-BE49-F238E27FC236}">
                <a16:creationId xmlns:a16="http://schemas.microsoft.com/office/drawing/2014/main" id="{C95DA9FE-87B6-43DD-A784-8D42FE4597B6}"/>
              </a:ext>
            </a:extLst>
          </p:cNvPr>
          <p:cNvSpPr/>
          <p:nvPr/>
        </p:nvSpPr>
        <p:spPr>
          <a:xfrm>
            <a:off x="8001000" y="2206187"/>
            <a:ext cx="3693695" cy="373397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algn="just">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El concepto implica que la integración obliga a la creación del fondo de Chatarrizacion, (independiente de la tarifa del usuario), de vehículos que ya cumplieron su vida útil. </a:t>
            </a:r>
          </a:p>
          <a:p>
            <a:pPr marL="457200" algn="r">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DNP</a:t>
            </a:r>
            <a:endParaRPr lang="es-CO"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80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C:\Users\luis david arevalo\AppData\Local\Microsoft\Windows\INetCache\Content.Word\IMG-20170509-WA0001.jpg">
            <a:extLst>
              <a:ext uri="{FF2B5EF4-FFF2-40B4-BE49-F238E27FC236}">
                <a16:creationId xmlns:a16="http://schemas.microsoft.com/office/drawing/2014/main" id="{E9714C8A-AD37-471F-B515-972BFD155B22}"/>
              </a:ext>
            </a:extLst>
          </p:cNvPr>
          <p:cNvPicPr/>
          <p:nvPr/>
        </p:nvPicPr>
        <p:blipFill rotWithShape="1">
          <a:blip r:embed="rId2" cstate="print">
            <a:extLst>
              <a:ext uri="{28A0092B-C50C-407E-A947-70E740481C1C}">
                <a14:useLocalDpi xmlns:a14="http://schemas.microsoft.com/office/drawing/2010/main" val="0"/>
              </a:ext>
            </a:extLst>
          </a:blip>
          <a:srcRect t="3291" b="6348"/>
          <a:stretch/>
        </p:blipFill>
        <p:spPr bwMode="auto">
          <a:xfrm>
            <a:off x="-16933" y="34671"/>
            <a:ext cx="12191980" cy="6857990"/>
          </a:xfrm>
          <a:prstGeom prst="rect">
            <a:avLst/>
          </a:prstGeom>
          <a:noFill/>
        </p:spPr>
      </p:pic>
      <p:sp>
        <p:nvSpPr>
          <p:cNvPr id="26" name="Freeform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9491133"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9203266 w 9203266"/>
              <a:gd name="connsiteY0" fmla="*/ 16933 h 6883400"/>
              <a:gd name="connsiteX1" fmla="*/ 4783666 w 9203266"/>
              <a:gd name="connsiteY1" fmla="*/ 2573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203266"/>
              <a:gd name="connsiteY0" fmla="*/ 16933 h 6883400"/>
              <a:gd name="connsiteX1" fmla="*/ 8339666 w 9203266"/>
              <a:gd name="connsiteY1" fmla="*/ 5240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491133"/>
              <a:gd name="connsiteY0" fmla="*/ 16933 h 6883400"/>
              <a:gd name="connsiteX1" fmla="*/ 8339666 w 9491133"/>
              <a:gd name="connsiteY1" fmla="*/ 5240866 h 6883400"/>
              <a:gd name="connsiteX2" fmla="*/ 9491133 w 9491133"/>
              <a:gd name="connsiteY2" fmla="*/ 6883400 h 6883400"/>
              <a:gd name="connsiteX3" fmla="*/ 0 w 9491133"/>
              <a:gd name="connsiteY3" fmla="*/ 6883400 h 6883400"/>
              <a:gd name="connsiteX4" fmla="*/ 8466 w 9491133"/>
              <a:gd name="connsiteY4" fmla="*/ 0 h 6883400"/>
              <a:gd name="connsiteX5" fmla="*/ 9203266 w 9491133"/>
              <a:gd name="connsiteY5" fmla="*/ 16933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133" h="6883400">
                <a:moveTo>
                  <a:pt x="9203266" y="16933"/>
                </a:moveTo>
                <a:lnTo>
                  <a:pt x="8339666" y="5240866"/>
                </a:lnTo>
                <a:lnTo>
                  <a:pt x="9491133" y="6883400"/>
                </a:lnTo>
                <a:lnTo>
                  <a:pt x="0" y="6883400"/>
                </a:lnTo>
                <a:lnTo>
                  <a:pt x="8466" y="0"/>
                </a:lnTo>
                <a:lnTo>
                  <a:pt x="9203266" y="16933"/>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8405812" y="0"/>
            <a:ext cx="2436813" cy="6858001"/>
            <a:chOff x="1320800" y="0"/>
            <a:chExt cx="2436813" cy="6858001"/>
          </a:xfrm>
        </p:grpSpPr>
        <p:sp>
          <p:nvSpPr>
            <p:cNvPr id="14"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ítulo 1">
            <a:extLst>
              <a:ext uri="{FF2B5EF4-FFF2-40B4-BE49-F238E27FC236}">
                <a16:creationId xmlns:a16="http://schemas.microsoft.com/office/drawing/2014/main" id="{AB2F8C5C-06B5-4386-91C9-A60775C7CCBF}"/>
              </a:ext>
            </a:extLst>
          </p:cNvPr>
          <p:cNvSpPr>
            <a:spLocks noGrp="1"/>
          </p:cNvSpPr>
          <p:nvPr>
            <p:ph type="title"/>
          </p:nvPr>
        </p:nvSpPr>
        <p:spPr>
          <a:xfrm>
            <a:off x="685800" y="685800"/>
            <a:ext cx="7391400" cy="1852863"/>
          </a:xfrm>
        </p:spPr>
        <p:txBody>
          <a:bodyPr>
            <a:normAutofit/>
          </a:bodyPr>
          <a:lstStyle/>
          <a:p>
            <a:pPr>
              <a:lnSpc>
                <a:spcPct val="90000"/>
              </a:lnSpc>
            </a:pPr>
            <a:r>
              <a:rPr lang="es-CO" sz="3700" b="1" dirty="0">
                <a:solidFill>
                  <a:schemeClr val="bg1"/>
                </a:solidFill>
              </a:rPr>
              <a:t>17. INFRAESTRUCTURA DE EMPRESAS</a:t>
            </a:r>
          </a:p>
        </p:txBody>
      </p:sp>
      <p:sp>
        <p:nvSpPr>
          <p:cNvPr id="3" name="Marcador de contenido 2">
            <a:extLst>
              <a:ext uri="{FF2B5EF4-FFF2-40B4-BE49-F238E27FC236}">
                <a16:creationId xmlns:a16="http://schemas.microsoft.com/office/drawing/2014/main" id="{7FABFCFA-1CE2-4C0C-8573-CC9C284DD95B}"/>
              </a:ext>
            </a:extLst>
          </p:cNvPr>
          <p:cNvSpPr>
            <a:spLocks noGrp="1"/>
          </p:cNvSpPr>
          <p:nvPr>
            <p:ph idx="1"/>
          </p:nvPr>
        </p:nvSpPr>
        <p:spPr>
          <a:xfrm>
            <a:off x="685799" y="1888067"/>
            <a:ext cx="7391401" cy="3970866"/>
          </a:xfrm>
        </p:spPr>
        <p:txBody>
          <a:bodyPr>
            <a:normAutofit/>
          </a:bodyPr>
          <a:lstStyle/>
          <a:p>
            <a:pPr marL="0" indent="0">
              <a:buNone/>
            </a:pPr>
            <a:r>
              <a:rPr lang="es-ES">
                <a:solidFill>
                  <a:schemeClr val="bg1"/>
                </a:solidFill>
              </a:rPr>
              <a:t>La integración obliga al mejoramiento de la infraestructura de las empresas. </a:t>
            </a:r>
            <a:endParaRPr lang="es-CO">
              <a:solidFill>
                <a:schemeClr val="bg1"/>
              </a:solidFill>
            </a:endParaRPr>
          </a:p>
        </p:txBody>
      </p:sp>
    </p:spTree>
    <p:extLst>
      <p:ext uri="{BB962C8B-B14F-4D97-AF65-F5344CB8AC3E}">
        <p14:creationId xmlns:p14="http://schemas.microsoft.com/office/powerpoint/2010/main" val="945535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11E296F9-3241-4A8A-80DB-7D793ACD0770}"/>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5643748" y="685799"/>
            <a:ext cx="5477560" cy="505305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ítulo 1">
            <a:extLst>
              <a:ext uri="{FF2B5EF4-FFF2-40B4-BE49-F238E27FC236}">
                <a16:creationId xmlns:a16="http://schemas.microsoft.com/office/drawing/2014/main" id="{AB2F8C5C-06B5-4386-91C9-A60775C7CCBF}"/>
              </a:ext>
            </a:extLst>
          </p:cNvPr>
          <p:cNvSpPr>
            <a:spLocks noGrp="1"/>
          </p:cNvSpPr>
          <p:nvPr>
            <p:ph type="title"/>
          </p:nvPr>
        </p:nvSpPr>
        <p:spPr>
          <a:xfrm>
            <a:off x="806116" y="216568"/>
            <a:ext cx="4331367" cy="2369315"/>
          </a:xfrm>
        </p:spPr>
        <p:txBody>
          <a:bodyPr>
            <a:normAutofit/>
          </a:bodyPr>
          <a:lstStyle/>
          <a:p>
            <a:r>
              <a:rPr lang="es-CO" sz="3200" b="1" dirty="0"/>
              <a:t>18. PARADEROS Y BAHIAS PARA LA INTEGRACIÓN</a:t>
            </a:r>
          </a:p>
        </p:txBody>
      </p:sp>
      <p:sp>
        <p:nvSpPr>
          <p:cNvPr id="3" name="Marcador de contenido 2">
            <a:extLst>
              <a:ext uri="{FF2B5EF4-FFF2-40B4-BE49-F238E27FC236}">
                <a16:creationId xmlns:a16="http://schemas.microsoft.com/office/drawing/2014/main" id="{7FABFCFA-1CE2-4C0C-8573-CC9C284DD95B}"/>
              </a:ext>
            </a:extLst>
          </p:cNvPr>
          <p:cNvSpPr>
            <a:spLocks noGrp="1"/>
          </p:cNvSpPr>
          <p:nvPr>
            <p:ph idx="1"/>
          </p:nvPr>
        </p:nvSpPr>
        <p:spPr>
          <a:xfrm>
            <a:off x="1267741" y="2991852"/>
            <a:ext cx="3869742" cy="3124201"/>
          </a:xfrm>
        </p:spPr>
        <p:txBody>
          <a:bodyPr anchor="t">
            <a:normAutofit fontScale="92500" lnSpcReduction="10000"/>
          </a:bodyPr>
          <a:lstStyle/>
          <a:p>
            <a:pPr marL="0" indent="0" algn="ctr">
              <a:buNone/>
            </a:pPr>
            <a:r>
              <a:rPr lang="es-ES" sz="2800" dirty="0"/>
              <a:t>La integración obliga al mejoramiento de paraderos y construcción de bahías especiales que impidan la formación de cuellos de botella y formación de colas de congestión   </a:t>
            </a:r>
            <a:endParaRPr lang="es-CO" sz="2800" dirty="0"/>
          </a:p>
          <a:p>
            <a:pPr marL="0" indent="0" algn="ctr">
              <a:buNone/>
            </a:pPr>
            <a:endParaRPr lang="es-CO" sz="2800" dirty="0"/>
          </a:p>
        </p:txBody>
      </p:sp>
    </p:spTree>
    <p:extLst>
      <p:ext uri="{BB962C8B-B14F-4D97-AF65-F5344CB8AC3E}">
        <p14:creationId xmlns:p14="http://schemas.microsoft.com/office/powerpoint/2010/main" val="2350819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88270-ED4F-458F-907A-E92E2A602BE4}"/>
              </a:ext>
            </a:extLst>
          </p:cNvPr>
          <p:cNvSpPr>
            <a:spLocks noGrp="1"/>
          </p:cNvSpPr>
          <p:nvPr>
            <p:ph type="title"/>
          </p:nvPr>
        </p:nvSpPr>
        <p:spPr>
          <a:xfrm>
            <a:off x="1484310" y="215315"/>
            <a:ext cx="10018713" cy="733926"/>
          </a:xfrm>
        </p:spPr>
        <p:txBody>
          <a:bodyPr/>
          <a:lstStyle/>
          <a:p>
            <a:r>
              <a:rPr lang="es-CO" b="1" dirty="0"/>
              <a:t>19. INTEGRACIÓN Y DEMANDA DE VIAJES </a:t>
            </a:r>
          </a:p>
        </p:txBody>
      </p:sp>
      <p:sp>
        <p:nvSpPr>
          <p:cNvPr id="3" name="Marcador de contenido 2">
            <a:extLst>
              <a:ext uri="{FF2B5EF4-FFF2-40B4-BE49-F238E27FC236}">
                <a16:creationId xmlns:a16="http://schemas.microsoft.com/office/drawing/2014/main" id="{D7895866-737E-467B-B2B8-133499063DF5}"/>
              </a:ext>
            </a:extLst>
          </p:cNvPr>
          <p:cNvSpPr>
            <a:spLocks noGrp="1"/>
          </p:cNvSpPr>
          <p:nvPr>
            <p:ph idx="1"/>
          </p:nvPr>
        </p:nvSpPr>
        <p:spPr>
          <a:xfrm>
            <a:off x="1484309" y="1054767"/>
            <a:ext cx="10018713" cy="1339517"/>
          </a:xfrm>
        </p:spPr>
        <p:txBody>
          <a:bodyPr>
            <a:normAutofit/>
          </a:bodyPr>
          <a:lstStyle/>
          <a:p>
            <a:pPr marL="0" indent="0" algn="just">
              <a:buNone/>
            </a:pPr>
            <a:r>
              <a:rPr lang="es-ES" dirty="0"/>
              <a:t>La recuperación del sistema desde su iniciación </a:t>
            </a:r>
            <a:r>
              <a:rPr lang="es-ES" b="1" i="1" u="sng" dirty="0">
                <a:effectLst>
                  <a:outerShdw blurRad="38100" dist="38100" dir="2700000" algn="tl">
                    <a:srgbClr val="000000">
                      <a:alpha val="43137"/>
                    </a:srgbClr>
                  </a:outerShdw>
                </a:effectLst>
              </a:rPr>
              <a:t>solo se produce mediante la integración articulada en puntos estratégicos de transbordo para el usuario</a:t>
            </a:r>
            <a:r>
              <a:rPr lang="es-ES" dirty="0"/>
              <a:t> y ayudaría al incremento de las validaciones diarias  </a:t>
            </a:r>
            <a:endParaRPr lang="es-CO" dirty="0"/>
          </a:p>
        </p:txBody>
      </p:sp>
      <p:pic>
        <p:nvPicPr>
          <p:cNvPr id="6" name="Imagen 5">
            <a:extLst>
              <a:ext uri="{FF2B5EF4-FFF2-40B4-BE49-F238E27FC236}">
                <a16:creationId xmlns:a16="http://schemas.microsoft.com/office/drawing/2014/main" id="{23B279C2-B311-4ABE-8835-2DCB92626F86}"/>
              </a:ext>
            </a:extLst>
          </p:cNvPr>
          <p:cNvPicPr>
            <a:picLocks noChangeAspect="1"/>
          </p:cNvPicPr>
          <p:nvPr/>
        </p:nvPicPr>
        <p:blipFill>
          <a:blip r:embed="rId2"/>
          <a:stretch>
            <a:fillRect/>
          </a:stretch>
        </p:blipFill>
        <p:spPr>
          <a:xfrm>
            <a:off x="1194700" y="2394284"/>
            <a:ext cx="10860941" cy="4290522"/>
          </a:xfrm>
          <a:prstGeom prst="rect">
            <a:avLst/>
          </a:prstGeom>
        </p:spPr>
      </p:pic>
    </p:spTree>
    <p:extLst>
      <p:ext uri="{BB962C8B-B14F-4D97-AF65-F5344CB8AC3E}">
        <p14:creationId xmlns:p14="http://schemas.microsoft.com/office/powerpoint/2010/main" val="2468847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1"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Marcador de contenido 12" descr="Imagen que contiene carretera, exterior, cielo, calle&#10;&#10;Descripción generada con confianza muy alta"/>
          <p:cNvPicPr>
            <a:picLocks noChangeAspect="1"/>
          </p:cNvPicPr>
          <p:nvPr/>
        </p:nvPicPr>
        <p:blipFill>
          <a:blip r:embed="rId2"/>
          <a:stretch>
            <a:fillRect/>
          </a:stretch>
        </p:blipFill>
        <p:spPr>
          <a:xfrm>
            <a:off x="4742121" y="909636"/>
            <a:ext cx="6593294" cy="4885107"/>
          </a:xfrm>
          <a:prstGeom prst="rect">
            <a:avLst/>
          </a:prstGeom>
        </p:spPr>
      </p:pic>
      <p:sp>
        <p:nvSpPr>
          <p:cNvPr id="2" name="Título 1">
            <a:extLst>
              <a:ext uri="{FF2B5EF4-FFF2-40B4-BE49-F238E27FC236}">
                <a16:creationId xmlns:a16="http://schemas.microsoft.com/office/drawing/2014/main" id="{D3EB50B6-23CF-4C6F-B963-891AAF403262}"/>
              </a:ext>
            </a:extLst>
          </p:cNvPr>
          <p:cNvSpPr>
            <a:spLocks noGrp="1"/>
          </p:cNvSpPr>
          <p:nvPr>
            <p:ph type="title"/>
          </p:nvPr>
        </p:nvSpPr>
        <p:spPr>
          <a:xfrm>
            <a:off x="1356309" y="33338"/>
            <a:ext cx="2812385" cy="1752599"/>
          </a:xfrm>
        </p:spPr>
        <p:txBody>
          <a:bodyPr>
            <a:normAutofit/>
          </a:bodyPr>
          <a:lstStyle/>
          <a:p>
            <a:r>
              <a:rPr lang="es-CO" sz="3200" b="1" dirty="0"/>
              <a:t>20. DETERIORO URBANO</a:t>
            </a:r>
          </a:p>
        </p:txBody>
      </p:sp>
      <p:sp>
        <p:nvSpPr>
          <p:cNvPr id="18" name="Content Placeholder 17"/>
          <p:cNvSpPr>
            <a:spLocks noGrp="1"/>
          </p:cNvSpPr>
          <p:nvPr>
            <p:ph idx="1"/>
          </p:nvPr>
        </p:nvSpPr>
        <p:spPr>
          <a:xfrm>
            <a:off x="956440" y="1576138"/>
            <a:ext cx="3586834" cy="4656220"/>
          </a:xfrm>
        </p:spPr>
        <p:txBody>
          <a:bodyPr>
            <a:normAutofit/>
          </a:bodyPr>
          <a:lstStyle/>
          <a:p>
            <a:pPr marL="0" indent="0" algn="ctr">
              <a:buNone/>
            </a:pPr>
            <a:r>
              <a:rPr lang="es-ES" sz="2800" dirty="0"/>
              <a:t>La integración contribuye al mejoramiento de la ciudad y elimina de alguna manera el deterioro urbano por el mal uso de los sistemas de transporte</a:t>
            </a:r>
            <a:endParaRPr lang="en-US" sz="2000" dirty="0"/>
          </a:p>
        </p:txBody>
      </p:sp>
      <p:sp>
        <p:nvSpPr>
          <p:cNvPr id="3" name="CuadroTexto 2">
            <a:extLst>
              <a:ext uri="{FF2B5EF4-FFF2-40B4-BE49-F238E27FC236}">
                <a16:creationId xmlns:a16="http://schemas.microsoft.com/office/drawing/2014/main" id="{4DB1C777-C58A-4C41-B38E-3A217F182551}"/>
              </a:ext>
            </a:extLst>
          </p:cNvPr>
          <p:cNvSpPr txBox="1"/>
          <p:nvPr/>
        </p:nvSpPr>
        <p:spPr>
          <a:xfrm>
            <a:off x="8846289" y="2658140"/>
            <a:ext cx="2296632" cy="1200329"/>
          </a:xfrm>
          <a:prstGeom prst="rect">
            <a:avLst/>
          </a:prstGeom>
          <a:noFill/>
        </p:spPr>
        <p:txBody>
          <a:bodyPr wrap="square" rtlCol="0">
            <a:spAutoFit/>
          </a:bodyPr>
          <a:lstStyle/>
          <a:p>
            <a:r>
              <a:rPr lang="es-CO" sz="2400" b="1" i="1" u="sng" dirty="0">
                <a:solidFill>
                  <a:srgbClr val="FFFF00"/>
                </a:solidFill>
                <a:effectLst>
                  <a:outerShdw blurRad="38100" dist="38100" dir="2700000" algn="tl">
                    <a:srgbClr val="000000">
                      <a:alpha val="43137"/>
                    </a:srgbClr>
                  </a:outerShdw>
                </a:effectLst>
              </a:rPr>
              <a:t>Ahorro en mantenimiento vial </a:t>
            </a:r>
          </a:p>
        </p:txBody>
      </p:sp>
    </p:spTree>
    <p:extLst>
      <p:ext uri="{BB962C8B-B14F-4D97-AF65-F5344CB8AC3E}">
        <p14:creationId xmlns:p14="http://schemas.microsoft.com/office/powerpoint/2010/main" val="3763651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91ECA-B42E-49C4-8D24-F03F591287D0}"/>
              </a:ext>
            </a:extLst>
          </p:cNvPr>
          <p:cNvSpPr>
            <a:spLocks noGrp="1"/>
          </p:cNvSpPr>
          <p:nvPr>
            <p:ph type="title"/>
          </p:nvPr>
        </p:nvSpPr>
        <p:spPr>
          <a:xfrm>
            <a:off x="1604627" y="96253"/>
            <a:ext cx="10018713" cy="1752599"/>
          </a:xfrm>
        </p:spPr>
        <p:txBody>
          <a:bodyPr>
            <a:normAutofit fontScale="90000"/>
          </a:bodyPr>
          <a:lstStyle/>
          <a:p>
            <a:r>
              <a:rPr lang="es-CO" b="1" dirty="0"/>
              <a:t>21. INTEGRACIÓN Y DEMANDA EN CUENCAS ALIMENTADORAS. EJEMPLO BUCARAMANGA</a:t>
            </a:r>
          </a:p>
        </p:txBody>
      </p:sp>
      <p:pic>
        <p:nvPicPr>
          <p:cNvPr id="4" name="Marcador de contenido 3">
            <a:extLst>
              <a:ext uri="{FF2B5EF4-FFF2-40B4-BE49-F238E27FC236}">
                <a16:creationId xmlns:a16="http://schemas.microsoft.com/office/drawing/2014/main" id="{90BEC28B-3FA6-452B-B55C-DBA1F16713D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6989" y="1848852"/>
            <a:ext cx="7796464" cy="4876801"/>
          </a:xfrm>
          <a:prstGeom prst="rect">
            <a:avLst/>
          </a:prstGeom>
          <a:noFill/>
        </p:spPr>
      </p:pic>
      <p:sp>
        <p:nvSpPr>
          <p:cNvPr id="6" name="Rectángulo 5">
            <a:extLst>
              <a:ext uri="{FF2B5EF4-FFF2-40B4-BE49-F238E27FC236}">
                <a16:creationId xmlns:a16="http://schemas.microsoft.com/office/drawing/2014/main" id="{67AEB962-4326-42B6-85E4-9D777AC6F2F9}"/>
              </a:ext>
            </a:extLst>
          </p:cNvPr>
          <p:cNvSpPr/>
          <p:nvPr/>
        </p:nvSpPr>
        <p:spPr>
          <a:xfrm>
            <a:off x="1122949" y="2079574"/>
            <a:ext cx="2811378" cy="3631379"/>
          </a:xfrm>
          <a:prstGeom prst="rect">
            <a:avLst/>
          </a:prstGeom>
        </p:spPr>
        <p:txBody>
          <a:bodyPr wrap="square">
            <a:spAutoFit/>
          </a:bodyPr>
          <a:lstStyle/>
          <a:p>
            <a:pPr lvl="0" algn="just">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La integración por fases parte del argumento de la prospectiva de viajes hacia el año 2021, como lo muestra el siguiente cuadro, potenciando la alimentación  </a:t>
            </a:r>
            <a:endParaRPr lang="es-CO"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63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4B7CE80-02DD-43A4-ADA7-6E64030930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21163" y="685799"/>
            <a:ext cx="6796806" cy="5195095"/>
          </a:xfrm>
          <a:prstGeom prst="rect">
            <a:avLst/>
          </a:prstGeom>
          <a:noFill/>
        </p:spPr>
      </p:pic>
      <p:sp>
        <p:nvSpPr>
          <p:cNvPr id="2" name="Título 1">
            <a:extLst>
              <a:ext uri="{FF2B5EF4-FFF2-40B4-BE49-F238E27FC236}">
                <a16:creationId xmlns:a16="http://schemas.microsoft.com/office/drawing/2014/main" id="{009066F8-144E-486B-976D-882D959A62CB}"/>
              </a:ext>
            </a:extLst>
          </p:cNvPr>
          <p:cNvSpPr>
            <a:spLocks noGrp="1"/>
          </p:cNvSpPr>
          <p:nvPr>
            <p:ph type="title"/>
          </p:nvPr>
        </p:nvSpPr>
        <p:spPr>
          <a:xfrm>
            <a:off x="1484310" y="33338"/>
            <a:ext cx="2812385" cy="1752599"/>
          </a:xfrm>
        </p:spPr>
        <p:txBody>
          <a:bodyPr>
            <a:normAutofit/>
          </a:bodyPr>
          <a:lstStyle/>
          <a:p>
            <a:r>
              <a:rPr lang="es-CO" sz="3200" b="1" dirty="0"/>
              <a:t>22. INTEGRACIÓN 60/40</a:t>
            </a:r>
          </a:p>
        </p:txBody>
      </p:sp>
      <p:sp>
        <p:nvSpPr>
          <p:cNvPr id="3" name="Marcador de contenido 2">
            <a:extLst>
              <a:ext uri="{FF2B5EF4-FFF2-40B4-BE49-F238E27FC236}">
                <a16:creationId xmlns:a16="http://schemas.microsoft.com/office/drawing/2014/main" id="{4E21F4D0-43B4-42DA-A3B0-80327FB3F5CD}"/>
              </a:ext>
            </a:extLst>
          </p:cNvPr>
          <p:cNvSpPr>
            <a:spLocks noGrp="1"/>
          </p:cNvSpPr>
          <p:nvPr>
            <p:ph idx="1"/>
          </p:nvPr>
        </p:nvSpPr>
        <p:spPr>
          <a:xfrm>
            <a:off x="926430" y="2090737"/>
            <a:ext cx="3370265" cy="3957638"/>
          </a:xfrm>
        </p:spPr>
        <p:txBody>
          <a:bodyPr>
            <a:normAutofit/>
          </a:bodyPr>
          <a:lstStyle/>
          <a:p>
            <a:pPr marL="0" lvl="0" indent="0" algn="ctr">
              <a:lnSpc>
                <a:spcPct val="90000"/>
              </a:lnSpc>
              <a:buNone/>
            </a:pPr>
            <a:r>
              <a:rPr lang="es-ES" sz="2000" dirty="0"/>
              <a:t>La integración por fases hasta llegar a la proporción 60% integrada se debe a que </a:t>
            </a:r>
            <a:r>
              <a:rPr lang="es-ES" sz="2000" b="1" i="1" u="sng" dirty="0">
                <a:effectLst>
                  <a:outerShdw blurRad="38100" dist="38100" dir="2700000" algn="tl">
                    <a:srgbClr val="000000">
                      <a:alpha val="43137"/>
                    </a:srgbClr>
                  </a:outerShdw>
                </a:effectLst>
              </a:rPr>
              <a:t>existe una parte de los usuarios del transporte público colectivo que no están dispuestos a realizar transbordos</a:t>
            </a:r>
            <a:r>
              <a:rPr lang="es-ES" sz="2000" dirty="0"/>
              <a:t>. El cuadro a continuación evidencia   una demanda que pertenece al masivo y otra que pertenece al colectivo complementario integrado tecnológicamente al proyecto STPC</a:t>
            </a:r>
            <a:r>
              <a:rPr lang="es-CO" sz="2000" dirty="0"/>
              <a:t>.</a:t>
            </a:r>
          </a:p>
        </p:txBody>
      </p:sp>
    </p:spTree>
    <p:extLst>
      <p:ext uri="{BB962C8B-B14F-4D97-AF65-F5344CB8AC3E}">
        <p14:creationId xmlns:p14="http://schemas.microsoft.com/office/powerpoint/2010/main" val="3881869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8FB50-D01A-454F-B5BD-08012BFA7DEF}"/>
              </a:ext>
            </a:extLst>
          </p:cNvPr>
          <p:cNvSpPr>
            <a:spLocks noGrp="1"/>
          </p:cNvSpPr>
          <p:nvPr>
            <p:ph type="title"/>
          </p:nvPr>
        </p:nvSpPr>
        <p:spPr>
          <a:xfrm>
            <a:off x="1484310" y="84222"/>
            <a:ext cx="10018713" cy="806116"/>
          </a:xfrm>
        </p:spPr>
        <p:txBody>
          <a:bodyPr>
            <a:normAutofit fontScale="90000"/>
          </a:bodyPr>
          <a:lstStyle/>
          <a:p>
            <a:r>
              <a:rPr lang="es-CO" b="1" dirty="0"/>
              <a:t>23. INTEGRACIÓN Y ATRIBUTOS DE LA RUTA</a:t>
            </a:r>
          </a:p>
        </p:txBody>
      </p:sp>
      <p:sp>
        <p:nvSpPr>
          <p:cNvPr id="5" name="Rectángulo 4">
            <a:extLst>
              <a:ext uri="{FF2B5EF4-FFF2-40B4-BE49-F238E27FC236}">
                <a16:creationId xmlns:a16="http://schemas.microsoft.com/office/drawing/2014/main" id="{D41C0AB1-335F-457E-83F4-534DCF604BDA}"/>
              </a:ext>
            </a:extLst>
          </p:cNvPr>
          <p:cNvSpPr/>
          <p:nvPr/>
        </p:nvSpPr>
        <p:spPr>
          <a:xfrm>
            <a:off x="1484310" y="1359896"/>
            <a:ext cx="10402890" cy="1673022"/>
          </a:xfrm>
          <a:prstGeom prst="rect">
            <a:avLst/>
          </a:prstGeom>
        </p:spPr>
        <p:txBody>
          <a:bodyPr wrap="square">
            <a:spAutoFit/>
          </a:bodyPr>
          <a:lstStyle/>
          <a:p>
            <a:pPr lvl="0" algn="just">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La integración implica un seguimiento diario a cada una de Las rutas del transporte, para controlar la tarifa anual del usuario, el pago por kilómetro, la eficiencia y el desempeño de las rutas. Ese control son los atributos en tiempo real lo que implica la aplicación de tecnología de punta. </a:t>
            </a:r>
            <a:endParaRPr lang="es-CO"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Marcador de contenido 8">
            <a:extLst>
              <a:ext uri="{FF2B5EF4-FFF2-40B4-BE49-F238E27FC236}">
                <a16:creationId xmlns:a16="http://schemas.microsoft.com/office/drawing/2014/main" id="{1E09878D-4A95-4B67-B569-031061584B53}"/>
              </a:ext>
            </a:extLst>
          </p:cNvPr>
          <p:cNvPicPr>
            <a:picLocks noGrp="1" noChangeAspect="1"/>
          </p:cNvPicPr>
          <p:nvPr>
            <p:ph idx="1"/>
          </p:nvPr>
        </p:nvPicPr>
        <p:blipFill>
          <a:blip r:embed="rId2"/>
          <a:stretch>
            <a:fillRect/>
          </a:stretch>
        </p:blipFill>
        <p:spPr>
          <a:xfrm>
            <a:off x="819996" y="3742905"/>
            <a:ext cx="11271714" cy="1948032"/>
          </a:xfrm>
          <a:prstGeom prst="rect">
            <a:avLst/>
          </a:prstGeom>
        </p:spPr>
      </p:pic>
    </p:spTree>
    <p:extLst>
      <p:ext uri="{BB962C8B-B14F-4D97-AF65-F5344CB8AC3E}">
        <p14:creationId xmlns:p14="http://schemas.microsoft.com/office/powerpoint/2010/main" val="2270299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B360217-A8BF-467A-BFFD-206CDF35040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13" t="-201" r="213" b="62757"/>
          <a:stretch/>
        </p:blipFill>
        <p:spPr bwMode="auto">
          <a:xfrm>
            <a:off x="384457" y="914400"/>
            <a:ext cx="11470845" cy="5869172"/>
          </a:xfrm>
          <a:prstGeom prst="rect">
            <a:avLst/>
          </a:prstGeom>
          <a:noFill/>
          <a:ln>
            <a:noFill/>
          </a:ln>
        </p:spPr>
      </p:pic>
      <p:sp>
        <p:nvSpPr>
          <p:cNvPr id="6" name="Título 1">
            <a:extLst>
              <a:ext uri="{FF2B5EF4-FFF2-40B4-BE49-F238E27FC236}">
                <a16:creationId xmlns:a16="http://schemas.microsoft.com/office/drawing/2014/main" id="{9FDDCBC0-3D8E-4751-B989-00CFE6B0D7FA}"/>
              </a:ext>
            </a:extLst>
          </p:cNvPr>
          <p:cNvSpPr txBox="1">
            <a:spLocks/>
          </p:cNvSpPr>
          <p:nvPr/>
        </p:nvSpPr>
        <p:spPr>
          <a:xfrm>
            <a:off x="1420515" y="122275"/>
            <a:ext cx="10018713" cy="792125"/>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b="1" dirty="0"/>
              <a:t>24. PROPUESTA INTEGRACIÓN EN HORAS VALLE. 2017-2018</a:t>
            </a:r>
          </a:p>
        </p:txBody>
      </p:sp>
    </p:spTree>
    <p:extLst>
      <p:ext uri="{BB962C8B-B14F-4D97-AF65-F5344CB8AC3E}">
        <p14:creationId xmlns:p14="http://schemas.microsoft.com/office/powerpoint/2010/main" val="78326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70427-72C9-4C3B-9167-07798F73B848}"/>
              </a:ext>
            </a:extLst>
          </p:cNvPr>
          <p:cNvSpPr>
            <a:spLocks noGrp="1"/>
          </p:cNvSpPr>
          <p:nvPr>
            <p:ph type="title"/>
          </p:nvPr>
        </p:nvSpPr>
        <p:spPr>
          <a:xfrm>
            <a:off x="1484311" y="228600"/>
            <a:ext cx="10018713" cy="632637"/>
          </a:xfrm>
        </p:spPr>
        <p:txBody>
          <a:bodyPr>
            <a:normAutofit fontScale="90000"/>
          </a:bodyPr>
          <a:lstStyle/>
          <a:p>
            <a:r>
              <a:rPr lang="es-CO" b="1" dirty="0"/>
              <a:t>2. DECRECIMIENTO DEL SITM</a:t>
            </a:r>
          </a:p>
        </p:txBody>
      </p:sp>
      <p:pic>
        <p:nvPicPr>
          <p:cNvPr id="4" name="Marcador de contenido 3">
            <a:extLst>
              <a:ext uri="{FF2B5EF4-FFF2-40B4-BE49-F238E27FC236}">
                <a16:creationId xmlns:a16="http://schemas.microsoft.com/office/drawing/2014/main" id="{50B510B2-73BD-4D9A-878B-0956EAC7496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939" y="1018953"/>
            <a:ext cx="11430466" cy="5711455"/>
          </a:xfrm>
          <a:prstGeom prst="rect">
            <a:avLst/>
          </a:prstGeom>
          <a:noFill/>
        </p:spPr>
      </p:pic>
    </p:spTree>
    <p:extLst>
      <p:ext uri="{BB962C8B-B14F-4D97-AF65-F5344CB8AC3E}">
        <p14:creationId xmlns:p14="http://schemas.microsoft.com/office/powerpoint/2010/main" val="422539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B360217-A8BF-467A-BFFD-206CDF35040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20" t="37351" r="120" b="29747"/>
          <a:stretch/>
        </p:blipFill>
        <p:spPr bwMode="auto">
          <a:xfrm>
            <a:off x="384457" y="914400"/>
            <a:ext cx="11470845" cy="5847907"/>
          </a:xfrm>
          <a:prstGeom prst="rect">
            <a:avLst/>
          </a:prstGeom>
          <a:noFill/>
          <a:ln>
            <a:noFill/>
          </a:ln>
        </p:spPr>
      </p:pic>
      <p:sp>
        <p:nvSpPr>
          <p:cNvPr id="6" name="Título 1">
            <a:extLst>
              <a:ext uri="{FF2B5EF4-FFF2-40B4-BE49-F238E27FC236}">
                <a16:creationId xmlns:a16="http://schemas.microsoft.com/office/drawing/2014/main" id="{B9E11FBE-F861-4DD0-ABB2-B891310F7FBE}"/>
              </a:ext>
            </a:extLst>
          </p:cNvPr>
          <p:cNvSpPr txBox="1">
            <a:spLocks/>
          </p:cNvSpPr>
          <p:nvPr/>
        </p:nvSpPr>
        <p:spPr>
          <a:xfrm>
            <a:off x="1420515" y="122275"/>
            <a:ext cx="10018713" cy="792125"/>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b="1" dirty="0"/>
              <a:t>24. PROPUESTA INTEGRACIÓN EN HORAS VALLE. 2017-2018</a:t>
            </a:r>
          </a:p>
        </p:txBody>
      </p:sp>
    </p:spTree>
    <p:extLst>
      <p:ext uri="{BB962C8B-B14F-4D97-AF65-F5344CB8AC3E}">
        <p14:creationId xmlns:p14="http://schemas.microsoft.com/office/powerpoint/2010/main" val="88834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B360217-A8BF-467A-BFFD-206CDF35040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5" t="70200" r="-65" b="-166"/>
          <a:stretch/>
        </p:blipFill>
        <p:spPr bwMode="auto">
          <a:xfrm>
            <a:off x="384457" y="914400"/>
            <a:ext cx="11470845" cy="5835316"/>
          </a:xfrm>
          <a:prstGeom prst="rect">
            <a:avLst/>
          </a:prstGeom>
          <a:noFill/>
          <a:ln>
            <a:noFill/>
          </a:ln>
        </p:spPr>
      </p:pic>
      <p:sp>
        <p:nvSpPr>
          <p:cNvPr id="6" name="Título 1">
            <a:extLst>
              <a:ext uri="{FF2B5EF4-FFF2-40B4-BE49-F238E27FC236}">
                <a16:creationId xmlns:a16="http://schemas.microsoft.com/office/drawing/2014/main" id="{D1BD1686-2E23-4D32-9F6C-F93FAA0532E7}"/>
              </a:ext>
            </a:extLst>
          </p:cNvPr>
          <p:cNvSpPr txBox="1">
            <a:spLocks/>
          </p:cNvSpPr>
          <p:nvPr/>
        </p:nvSpPr>
        <p:spPr>
          <a:xfrm>
            <a:off x="1420515" y="122275"/>
            <a:ext cx="10018713" cy="792125"/>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b="1" dirty="0"/>
              <a:t>24. PROPUESTA INTEGRACIÓN EN HORAS VALLE.2017-2018</a:t>
            </a:r>
          </a:p>
        </p:txBody>
      </p:sp>
    </p:spTree>
    <p:extLst>
      <p:ext uri="{BB962C8B-B14F-4D97-AF65-F5344CB8AC3E}">
        <p14:creationId xmlns:p14="http://schemas.microsoft.com/office/powerpoint/2010/main" val="2607363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AFF2-A5F2-491A-B06C-832FE4FC75AC}"/>
              </a:ext>
            </a:extLst>
          </p:cNvPr>
          <p:cNvSpPr>
            <a:spLocks noGrp="1"/>
          </p:cNvSpPr>
          <p:nvPr>
            <p:ph type="title"/>
          </p:nvPr>
        </p:nvSpPr>
        <p:spPr>
          <a:xfrm>
            <a:off x="1484312" y="324854"/>
            <a:ext cx="10548101" cy="962526"/>
          </a:xfrm>
        </p:spPr>
        <p:txBody>
          <a:bodyPr>
            <a:normAutofit fontScale="90000"/>
          </a:bodyPr>
          <a:lstStyle/>
          <a:p>
            <a:r>
              <a:rPr lang="es-CO" b="1" dirty="0"/>
              <a:t>25. INTEGRACIÓN CON EL COLECTIVO. 2017-2020</a:t>
            </a:r>
          </a:p>
        </p:txBody>
      </p:sp>
      <p:pic>
        <p:nvPicPr>
          <p:cNvPr id="4" name="Marcador de contenido 3">
            <a:extLst>
              <a:ext uri="{FF2B5EF4-FFF2-40B4-BE49-F238E27FC236}">
                <a16:creationId xmlns:a16="http://schemas.microsoft.com/office/drawing/2014/main" id="{7E29B821-9C61-4458-BA49-0062033BF01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3946" y="1287380"/>
            <a:ext cx="7008468" cy="5402177"/>
          </a:xfrm>
          <a:prstGeom prst="rect">
            <a:avLst/>
          </a:prstGeom>
          <a:noFill/>
        </p:spPr>
      </p:pic>
      <p:sp>
        <p:nvSpPr>
          <p:cNvPr id="5" name="Rectángulo 4">
            <a:extLst>
              <a:ext uri="{FF2B5EF4-FFF2-40B4-BE49-F238E27FC236}">
                <a16:creationId xmlns:a16="http://schemas.microsoft.com/office/drawing/2014/main" id="{FC747EED-32E1-440B-9132-B93148C69B72}"/>
              </a:ext>
            </a:extLst>
          </p:cNvPr>
          <p:cNvSpPr/>
          <p:nvPr/>
        </p:nvSpPr>
        <p:spPr>
          <a:xfrm>
            <a:off x="1351547" y="1414989"/>
            <a:ext cx="3461085" cy="4524315"/>
          </a:xfrm>
          <a:prstGeom prst="rect">
            <a:avLst/>
          </a:prstGeom>
        </p:spPr>
        <p:txBody>
          <a:bodyPr wrap="square">
            <a:spAutoFit/>
          </a:bodyPr>
          <a:lstStyle/>
          <a:p>
            <a:pPr algn="ctr"/>
            <a:r>
              <a:rPr lang="es-ES" sz="2400" dirty="0">
                <a:latin typeface="Calibri" panose="020F0502020204030204" pitchFamily="34" charset="0"/>
                <a:ea typeface="Calibri" panose="020F0502020204030204" pitchFamily="34" charset="0"/>
                <a:cs typeface="Times New Roman" panose="02020603050405020304" pitchFamily="18" charset="0"/>
              </a:rPr>
              <a:t>El diagnostico efectuado al colectivo COTRAUSAN, evidencia la pobre demanda de viajes, y una flota operativa ineficaz, </a:t>
            </a:r>
            <a:r>
              <a:rPr lang="es-ES" sz="2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que genera graves pérdidas para los transportadores</a:t>
            </a:r>
            <a:r>
              <a:rPr lang="es-ES" sz="2400" dirty="0">
                <a:latin typeface="Calibri" panose="020F0502020204030204" pitchFamily="34" charset="0"/>
                <a:ea typeface="Calibri" panose="020F0502020204030204" pitchFamily="34" charset="0"/>
                <a:cs typeface="Times New Roman" panose="02020603050405020304" pitchFamily="18" charset="0"/>
              </a:rPr>
              <a:t>. Esta situación argumenta la necesidad de la integración  del sistema por </a:t>
            </a:r>
            <a:r>
              <a:rPr lang="es-ES" sz="2400" dirty="0" smtClean="0">
                <a:latin typeface="Calibri" panose="020F0502020204030204" pitchFamily="34" charset="0"/>
                <a:ea typeface="Calibri" panose="020F0502020204030204" pitchFamily="34" charset="0"/>
                <a:cs typeface="Times New Roman" panose="02020603050405020304" pitchFamily="18" charset="0"/>
              </a:rPr>
              <a:t>fases. </a:t>
            </a:r>
            <a:endParaRPr lang="es-CO" sz="2400" dirty="0"/>
          </a:p>
        </p:txBody>
      </p:sp>
    </p:spTree>
    <p:extLst>
      <p:ext uri="{BB962C8B-B14F-4D97-AF65-F5344CB8AC3E}">
        <p14:creationId xmlns:p14="http://schemas.microsoft.com/office/powerpoint/2010/main" val="509591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456CD6-0AB4-4020-8336-4F40AD80C957}"/>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2036614" y="3446179"/>
            <a:ext cx="9958870" cy="3195253"/>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ítulo 1">
            <a:extLst>
              <a:ext uri="{FF2B5EF4-FFF2-40B4-BE49-F238E27FC236}">
                <a16:creationId xmlns:a16="http://schemas.microsoft.com/office/drawing/2014/main" id="{F7B5EE40-6520-4B5B-809C-A69F635DBDF2}"/>
              </a:ext>
            </a:extLst>
          </p:cNvPr>
          <p:cNvSpPr>
            <a:spLocks noGrp="1"/>
          </p:cNvSpPr>
          <p:nvPr>
            <p:ph type="title"/>
          </p:nvPr>
        </p:nvSpPr>
        <p:spPr>
          <a:xfrm>
            <a:off x="1006325" y="474573"/>
            <a:ext cx="3749426" cy="2671010"/>
          </a:xfrm>
        </p:spPr>
        <p:txBody>
          <a:bodyPr>
            <a:normAutofit/>
          </a:bodyPr>
          <a:lstStyle/>
          <a:p>
            <a:r>
              <a:rPr lang="es-CO" sz="3600" b="1" dirty="0"/>
              <a:t>26. GESTIÓN DEL ENTE GESTOR METROLINEA </a:t>
            </a:r>
          </a:p>
        </p:txBody>
      </p:sp>
      <p:sp>
        <p:nvSpPr>
          <p:cNvPr id="3" name="Marcador de contenido 2">
            <a:extLst>
              <a:ext uri="{FF2B5EF4-FFF2-40B4-BE49-F238E27FC236}">
                <a16:creationId xmlns:a16="http://schemas.microsoft.com/office/drawing/2014/main" id="{088E4651-5B12-4B9A-A9D3-F225DD8EE2CF}"/>
              </a:ext>
            </a:extLst>
          </p:cNvPr>
          <p:cNvSpPr>
            <a:spLocks noGrp="1"/>
          </p:cNvSpPr>
          <p:nvPr>
            <p:ph idx="1"/>
          </p:nvPr>
        </p:nvSpPr>
        <p:spPr>
          <a:xfrm>
            <a:off x="5039392" y="173976"/>
            <a:ext cx="7152608" cy="3753466"/>
          </a:xfrm>
        </p:spPr>
        <p:txBody>
          <a:bodyPr>
            <a:normAutofit/>
          </a:bodyPr>
          <a:lstStyle/>
          <a:p>
            <a:pPr marL="0" indent="0">
              <a:buNone/>
            </a:pPr>
            <a:r>
              <a:rPr lang="es-ES" dirty="0"/>
              <a:t>El análisis que recomienda el banco mundial para el manejo de gestión de flota, explica que el ente gestor Metrolinea puede funcionar de acuerdo con la flota efectiva y equivalente de 419 unidades equivalentes con un porcentaje del 4.58% del valor de la tarifa que paga el usuario. </a:t>
            </a:r>
            <a:endParaRPr lang="es-CO" dirty="0"/>
          </a:p>
        </p:txBody>
      </p:sp>
    </p:spTree>
    <p:extLst>
      <p:ext uri="{BB962C8B-B14F-4D97-AF65-F5344CB8AC3E}">
        <p14:creationId xmlns:p14="http://schemas.microsoft.com/office/powerpoint/2010/main" val="2030081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48" t="8712"/>
          <a:stretch/>
        </p:blipFill>
        <p:spPr bwMode="auto">
          <a:xfrm>
            <a:off x="414421" y="1662970"/>
            <a:ext cx="11604158" cy="496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a:extLst>
              <a:ext uri="{FF2B5EF4-FFF2-40B4-BE49-F238E27FC236}">
                <a16:creationId xmlns:a16="http://schemas.microsoft.com/office/drawing/2014/main" id="{DBB8307C-1A31-4611-8318-F3CB86634F41}"/>
              </a:ext>
            </a:extLst>
          </p:cNvPr>
          <p:cNvSpPr txBox="1">
            <a:spLocks/>
          </p:cNvSpPr>
          <p:nvPr/>
        </p:nvSpPr>
        <p:spPr>
          <a:xfrm>
            <a:off x="1268216" y="252248"/>
            <a:ext cx="10529646" cy="1126942"/>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800" dirty="0"/>
              <a:t>ORGANIGRAMA PARA EL TPC+SITM </a:t>
            </a:r>
          </a:p>
        </p:txBody>
      </p:sp>
    </p:spTree>
    <p:extLst>
      <p:ext uri="{BB962C8B-B14F-4D97-AF65-F5344CB8AC3E}">
        <p14:creationId xmlns:p14="http://schemas.microsoft.com/office/powerpoint/2010/main" val="3509036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081D9-2DCE-4C16-BA02-544C41DC91E7}"/>
              </a:ext>
            </a:extLst>
          </p:cNvPr>
          <p:cNvSpPr>
            <a:spLocks noGrp="1"/>
          </p:cNvSpPr>
          <p:nvPr>
            <p:ph type="title"/>
          </p:nvPr>
        </p:nvSpPr>
        <p:spPr>
          <a:xfrm>
            <a:off x="1484311" y="154173"/>
            <a:ext cx="10018713" cy="877185"/>
          </a:xfrm>
        </p:spPr>
        <p:txBody>
          <a:bodyPr>
            <a:noAutofit/>
          </a:bodyPr>
          <a:lstStyle/>
          <a:p>
            <a:r>
              <a:rPr lang="es-CO" sz="2800" b="1" dirty="0"/>
              <a:t>27. INGRESOS POR OPERACIÓN ESPERADOS DE LAS RUTAS Y DEL SISTEMA INTEGRADO.</a:t>
            </a:r>
            <a:endParaRPr lang="es-CO" sz="2800" dirty="0"/>
          </a:p>
        </p:txBody>
      </p:sp>
      <p:pic>
        <p:nvPicPr>
          <p:cNvPr id="5" name="Marcador de contenido 4">
            <a:extLst>
              <a:ext uri="{FF2B5EF4-FFF2-40B4-BE49-F238E27FC236}">
                <a16:creationId xmlns:a16="http://schemas.microsoft.com/office/drawing/2014/main" id="{08259264-997E-4223-9479-284D62A1B81A}"/>
              </a:ext>
            </a:extLst>
          </p:cNvPr>
          <p:cNvPicPr>
            <a:picLocks noGrp="1" noChangeAspect="1"/>
          </p:cNvPicPr>
          <p:nvPr>
            <p:ph idx="1"/>
          </p:nvPr>
        </p:nvPicPr>
        <p:blipFill>
          <a:blip r:embed="rId2"/>
          <a:stretch>
            <a:fillRect/>
          </a:stretch>
        </p:blipFill>
        <p:spPr>
          <a:xfrm>
            <a:off x="228966" y="1127052"/>
            <a:ext cx="11817722" cy="5592790"/>
          </a:xfrm>
          <a:prstGeom prst="rect">
            <a:avLst/>
          </a:prstGeom>
        </p:spPr>
      </p:pic>
    </p:spTree>
    <p:extLst>
      <p:ext uri="{BB962C8B-B14F-4D97-AF65-F5344CB8AC3E}">
        <p14:creationId xmlns:p14="http://schemas.microsoft.com/office/powerpoint/2010/main" val="85437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081D9-2DCE-4C16-BA02-544C41DC91E7}"/>
              </a:ext>
            </a:extLst>
          </p:cNvPr>
          <p:cNvSpPr>
            <a:spLocks noGrp="1"/>
          </p:cNvSpPr>
          <p:nvPr>
            <p:ph type="title"/>
          </p:nvPr>
        </p:nvSpPr>
        <p:spPr>
          <a:xfrm>
            <a:off x="1484309" y="2110"/>
            <a:ext cx="10018713" cy="1103676"/>
          </a:xfrm>
        </p:spPr>
        <p:txBody>
          <a:bodyPr>
            <a:noAutofit/>
          </a:bodyPr>
          <a:lstStyle/>
          <a:p>
            <a:r>
              <a:rPr lang="es-CO" sz="2800" b="1" dirty="0"/>
              <a:t>27. COSTOS Y UTILIDAD POR OPERACIÓN ESPERADOS DE LAS RUTAS Y DEL SISTEMA INTEGRADO.</a:t>
            </a:r>
            <a:endParaRPr lang="es-CO" sz="2800" dirty="0"/>
          </a:p>
        </p:txBody>
      </p:sp>
      <p:pic>
        <p:nvPicPr>
          <p:cNvPr id="7" name="Imagen 6">
            <a:extLst>
              <a:ext uri="{FF2B5EF4-FFF2-40B4-BE49-F238E27FC236}">
                <a16:creationId xmlns:a16="http://schemas.microsoft.com/office/drawing/2014/main" id="{4159D67A-0EBD-4587-AFBD-9F699CD08F8A}"/>
              </a:ext>
            </a:extLst>
          </p:cNvPr>
          <p:cNvPicPr>
            <a:picLocks noChangeAspect="1"/>
          </p:cNvPicPr>
          <p:nvPr/>
        </p:nvPicPr>
        <p:blipFill>
          <a:blip r:embed="rId2"/>
          <a:stretch>
            <a:fillRect/>
          </a:stretch>
        </p:blipFill>
        <p:spPr>
          <a:xfrm>
            <a:off x="235342" y="1105785"/>
            <a:ext cx="11644305" cy="5560829"/>
          </a:xfrm>
          <a:prstGeom prst="rect">
            <a:avLst/>
          </a:prstGeom>
        </p:spPr>
      </p:pic>
    </p:spTree>
    <p:extLst>
      <p:ext uri="{BB962C8B-B14F-4D97-AF65-F5344CB8AC3E}">
        <p14:creationId xmlns:p14="http://schemas.microsoft.com/office/powerpoint/2010/main" val="1260548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65D78-A226-4D6E-9530-2576BA2E6080}"/>
              </a:ext>
            </a:extLst>
          </p:cNvPr>
          <p:cNvSpPr>
            <a:spLocks noGrp="1"/>
          </p:cNvSpPr>
          <p:nvPr>
            <p:ph type="title"/>
          </p:nvPr>
        </p:nvSpPr>
        <p:spPr/>
        <p:txBody>
          <a:bodyPr/>
          <a:lstStyle/>
          <a:p>
            <a:r>
              <a:rPr lang="es-CO" dirty="0"/>
              <a:t>DISMINUCION INMEDIATA DE LA PERDIDA DIARIA ACTUAL . AÑO 2017 </a:t>
            </a:r>
          </a:p>
        </p:txBody>
      </p:sp>
      <p:sp>
        <p:nvSpPr>
          <p:cNvPr id="3" name="Marcador de contenido 2">
            <a:extLst>
              <a:ext uri="{FF2B5EF4-FFF2-40B4-BE49-F238E27FC236}">
                <a16:creationId xmlns:a16="http://schemas.microsoft.com/office/drawing/2014/main" id="{FF267BA6-EC6C-45CA-B6D8-0A856CF08C1A}"/>
              </a:ext>
            </a:extLst>
          </p:cNvPr>
          <p:cNvSpPr>
            <a:spLocks noGrp="1"/>
          </p:cNvSpPr>
          <p:nvPr>
            <p:ph idx="1"/>
          </p:nvPr>
        </p:nvSpPr>
        <p:spPr>
          <a:xfrm>
            <a:off x="1484310" y="2296633"/>
            <a:ext cx="10018713" cy="3494567"/>
          </a:xfrm>
        </p:spPr>
        <p:txBody>
          <a:bodyPr>
            <a:normAutofit/>
          </a:bodyPr>
          <a:lstStyle/>
          <a:p>
            <a:pPr marL="0" indent="0" algn="just">
              <a:buNone/>
            </a:pPr>
            <a:r>
              <a:rPr lang="es-CO" b="1" i="1" u="sng" dirty="0">
                <a:effectLst>
                  <a:outerShdw blurRad="38100" dist="38100" dir="2700000" algn="tl">
                    <a:srgbClr val="000000">
                      <a:alpha val="43137"/>
                    </a:srgbClr>
                  </a:outerShdw>
                </a:effectLst>
              </a:rPr>
              <a:t>MODIFICACION URGENTE DE RECORRIDOS DE ALGUNAS DE LAS RUTAS DEL SISTEMA </a:t>
            </a:r>
            <a:r>
              <a:rPr lang="es-CO" b="1" i="1" u="sng" dirty="0" smtClean="0">
                <a:effectLst>
                  <a:outerShdw blurRad="38100" dist="38100" dir="2700000" algn="tl">
                    <a:srgbClr val="000000">
                      <a:alpha val="43137"/>
                    </a:srgbClr>
                  </a:outerShdw>
                </a:effectLst>
              </a:rPr>
              <a:t>INEFICIENTES </a:t>
            </a:r>
            <a:r>
              <a:rPr lang="es-CO" b="1" i="1" u="sng" dirty="0">
                <a:effectLst>
                  <a:outerShdw blurRad="38100" dist="38100" dir="2700000" algn="tl">
                    <a:srgbClr val="000000">
                      <a:alpha val="43137"/>
                    </a:srgbClr>
                  </a:outerShdw>
                </a:effectLst>
              </a:rPr>
              <a:t>QUE PUEDAN BLINDAR EN PARTE LA PERDIDA DIARIA Y LA SATISFACCION DE USUARIOS AFECTADOS POR LA CARENCIA DEL SERVICIO DE TRANSPORTE. </a:t>
            </a:r>
          </a:p>
          <a:p>
            <a:pPr marL="0" indent="0" algn="just">
              <a:buNone/>
            </a:pPr>
            <a:r>
              <a:rPr lang="es-CO" dirty="0"/>
              <a:t>Justificación</a:t>
            </a:r>
          </a:p>
          <a:p>
            <a:pPr marL="457200" indent="-457200" algn="just">
              <a:buFont typeface="+mj-lt"/>
              <a:buAutoNum type="arabicPeriod"/>
            </a:pPr>
            <a:r>
              <a:rPr lang="es-CO" dirty="0"/>
              <a:t>No existe paralelismo. La definición es que existan los mismos OD</a:t>
            </a:r>
          </a:p>
          <a:p>
            <a:pPr marL="457200" indent="-457200" algn="just">
              <a:buFont typeface="+mj-lt"/>
              <a:buAutoNum type="arabicPeriod"/>
            </a:pPr>
            <a:r>
              <a:rPr lang="es-CO" dirty="0"/>
              <a:t>Se hizo un análisis en atención a la demanda desatendida</a:t>
            </a:r>
          </a:p>
          <a:p>
            <a:pPr marL="0" indent="0" algn="just">
              <a:buNone/>
            </a:pPr>
            <a:endParaRPr lang="es-CO" dirty="0"/>
          </a:p>
        </p:txBody>
      </p:sp>
    </p:spTree>
    <p:extLst>
      <p:ext uri="{BB962C8B-B14F-4D97-AF65-F5344CB8AC3E}">
        <p14:creationId xmlns:p14="http://schemas.microsoft.com/office/powerpoint/2010/main" val="3222834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6D502-876E-4BBA-8529-53CB7828B04F}"/>
              </a:ext>
            </a:extLst>
          </p:cNvPr>
          <p:cNvSpPr>
            <a:spLocks noGrp="1"/>
          </p:cNvSpPr>
          <p:nvPr>
            <p:ph type="title"/>
          </p:nvPr>
        </p:nvSpPr>
        <p:spPr>
          <a:xfrm>
            <a:off x="1484309" y="168443"/>
            <a:ext cx="10052017" cy="806116"/>
          </a:xfrm>
        </p:spPr>
        <p:txBody>
          <a:bodyPr>
            <a:normAutofit fontScale="90000"/>
          </a:bodyPr>
          <a:lstStyle/>
          <a:p>
            <a:r>
              <a:rPr lang="es-CO" b="1" dirty="0"/>
              <a:t>28. INTEGRACIÓN ARTICULADA 60/40</a:t>
            </a:r>
            <a:br>
              <a:rPr lang="es-CO" b="1" dirty="0"/>
            </a:br>
            <a:r>
              <a:rPr lang="es-CO" b="1" dirty="0"/>
              <a:t>60% integrado</a:t>
            </a:r>
            <a:br>
              <a:rPr lang="es-CO" b="1" dirty="0"/>
            </a:br>
            <a:r>
              <a:rPr lang="es-CO" b="1" dirty="0"/>
              <a:t>40% Complementario con tecnología </a:t>
            </a:r>
          </a:p>
        </p:txBody>
      </p:sp>
      <p:sp>
        <p:nvSpPr>
          <p:cNvPr id="3" name="Marcador de contenido 2">
            <a:extLst>
              <a:ext uri="{FF2B5EF4-FFF2-40B4-BE49-F238E27FC236}">
                <a16:creationId xmlns:a16="http://schemas.microsoft.com/office/drawing/2014/main" id="{40EC48E2-0E88-4607-80D6-5E89972C5140}"/>
              </a:ext>
            </a:extLst>
          </p:cNvPr>
          <p:cNvSpPr>
            <a:spLocks noGrp="1"/>
          </p:cNvSpPr>
          <p:nvPr>
            <p:ph idx="1"/>
          </p:nvPr>
        </p:nvSpPr>
        <p:spPr>
          <a:xfrm>
            <a:off x="1046747" y="1584254"/>
            <a:ext cx="10696073" cy="5018565"/>
          </a:xfrm>
        </p:spPr>
        <p:txBody>
          <a:bodyPr>
            <a:normAutofit lnSpcReduction="10000"/>
          </a:bodyPr>
          <a:lstStyle/>
          <a:p>
            <a:pPr marL="0" indent="0" algn="just">
              <a:buNone/>
            </a:pPr>
            <a:r>
              <a:rPr lang="es-CO" sz="3200" dirty="0"/>
              <a:t>Los argumentos apuntan a la propuesta de integración articulada entre los dos sistemas y </a:t>
            </a:r>
            <a:r>
              <a:rPr lang="es-CO" sz="3200" b="1" u="sng" dirty="0">
                <a:effectLst>
                  <a:outerShdw blurRad="38100" dist="38100" dir="2700000" algn="tl">
                    <a:srgbClr val="000000">
                      <a:alpha val="43137"/>
                    </a:srgbClr>
                  </a:outerShdw>
                </a:effectLst>
              </a:rPr>
              <a:t>atenderlos por igual de parte de la autoridad de transporte,</a:t>
            </a:r>
            <a:r>
              <a:rPr lang="es-CO" sz="3200" dirty="0"/>
              <a:t> debido a que el servicio es el cubrimiento de las necesidades de movilización de los usuarios, que en algunos casos no están dispuestos a realizar transbordos. La propuesta apunta a una integración por fases para los años 2018,2019,2020.2021, mediante la recuperación de las matrices de viajes calculadas en el año 2003 y 2011, esta última por el área metropolitana de Bucaramanga.</a:t>
            </a:r>
          </a:p>
          <a:p>
            <a:pPr marL="0" indent="0" algn="just">
              <a:buNone/>
            </a:pPr>
            <a:r>
              <a:rPr lang="es-CO" sz="3200" b="1" i="1" u="sng" dirty="0">
                <a:effectLst>
                  <a:outerShdw blurRad="38100" dist="38100" dir="2700000" algn="tl">
                    <a:srgbClr val="000000">
                      <a:alpha val="43137"/>
                    </a:srgbClr>
                  </a:outerShdw>
                </a:effectLst>
              </a:rPr>
              <a:t>LA AUTOREGULACION DEL SITM ES RIESGOSA</a:t>
            </a:r>
          </a:p>
        </p:txBody>
      </p:sp>
    </p:spTree>
    <p:extLst>
      <p:ext uri="{BB962C8B-B14F-4D97-AF65-F5344CB8AC3E}">
        <p14:creationId xmlns:p14="http://schemas.microsoft.com/office/powerpoint/2010/main" val="3375406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3A366-B141-4EC1-B863-F989743A672A}"/>
              </a:ext>
            </a:extLst>
          </p:cNvPr>
          <p:cNvSpPr>
            <a:spLocks noGrp="1"/>
          </p:cNvSpPr>
          <p:nvPr>
            <p:ph type="title"/>
          </p:nvPr>
        </p:nvSpPr>
        <p:spPr>
          <a:xfrm>
            <a:off x="1424153" y="20052"/>
            <a:ext cx="10018713" cy="1219201"/>
          </a:xfrm>
        </p:spPr>
        <p:txBody>
          <a:bodyPr>
            <a:normAutofit fontScale="90000"/>
          </a:bodyPr>
          <a:lstStyle/>
          <a:p>
            <a:r>
              <a:rPr lang="es-CO" b="1" dirty="0"/>
              <a:t>29. ALERTA A LAS AMENAZAS DEL TRANSPORTE</a:t>
            </a:r>
          </a:p>
        </p:txBody>
      </p:sp>
      <p:sp>
        <p:nvSpPr>
          <p:cNvPr id="3" name="Marcador de contenido 2">
            <a:extLst>
              <a:ext uri="{FF2B5EF4-FFF2-40B4-BE49-F238E27FC236}">
                <a16:creationId xmlns:a16="http://schemas.microsoft.com/office/drawing/2014/main" id="{A2D3DEBF-F743-440F-955B-4D16E77B8625}"/>
              </a:ext>
            </a:extLst>
          </p:cNvPr>
          <p:cNvSpPr>
            <a:spLocks noGrp="1"/>
          </p:cNvSpPr>
          <p:nvPr>
            <p:ph sz="half" idx="2"/>
          </p:nvPr>
        </p:nvSpPr>
        <p:spPr>
          <a:xfrm>
            <a:off x="870701" y="1624262"/>
            <a:ext cx="4895056" cy="5053263"/>
          </a:xfrm>
        </p:spPr>
        <p:txBody>
          <a:bodyPr>
            <a:normAutofit fontScale="92500"/>
          </a:bodyPr>
          <a:lstStyle/>
          <a:p>
            <a:pPr lvl="0" algn="just"/>
            <a:r>
              <a:rPr lang="es-CO" sz="2400" dirty="0"/>
              <a:t>Falta de un lenguaje común y concertado entre los transportadores</a:t>
            </a:r>
          </a:p>
          <a:p>
            <a:pPr lvl="0" algn="just"/>
            <a:r>
              <a:rPr lang="es-CO" sz="2400" dirty="0"/>
              <a:t>Contratos de concesión imprecisos e indefinidos </a:t>
            </a:r>
          </a:p>
          <a:p>
            <a:pPr lvl="0" algn="just"/>
            <a:r>
              <a:rPr lang="es-CO" sz="2400" dirty="0"/>
              <a:t>Deficiente estructuración del recaudo</a:t>
            </a:r>
          </a:p>
          <a:p>
            <a:pPr lvl="0" algn="just"/>
            <a:r>
              <a:rPr lang="es-CO" sz="2400" dirty="0"/>
              <a:t>Preferencia por el transporte informal </a:t>
            </a:r>
          </a:p>
          <a:p>
            <a:pPr lvl="0" algn="just"/>
            <a:r>
              <a:rPr lang="es-CO" sz="2400" dirty="0"/>
              <a:t>Carencia del control del transporte informal. </a:t>
            </a:r>
          </a:p>
          <a:p>
            <a:pPr lvl="0" algn="just"/>
            <a:r>
              <a:rPr lang="es-CO" sz="2400" dirty="0"/>
              <a:t>Abuso por el uso del vehículo y la motocicleta</a:t>
            </a:r>
          </a:p>
          <a:p>
            <a:pPr lvl="0" algn="just"/>
            <a:r>
              <a:rPr lang="es-CO" sz="2400" dirty="0"/>
              <a:t>Falta de política publica. </a:t>
            </a:r>
            <a:r>
              <a:rPr lang="es-CO" sz="2400" b="1" i="1" u="sng" dirty="0">
                <a:effectLst>
                  <a:outerShdw blurRad="38100" dist="38100" dir="2700000" algn="tl">
                    <a:srgbClr val="000000">
                      <a:alpha val="43137"/>
                    </a:srgbClr>
                  </a:outerShdw>
                </a:effectLst>
              </a:rPr>
              <a:t>Acto administrativo contundente</a:t>
            </a:r>
            <a:r>
              <a:rPr lang="es-CO" sz="2400" dirty="0"/>
              <a:t> </a:t>
            </a:r>
          </a:p>
        </p:txBody>
      </p:sp>
      <p:sp>
        <p:nvSpPr>
          <p:cNvPr id="6" name="Marcador de contenido 5">
            <a:extLst>
              <a:ext uri="{FF2B5EF4-FFF2-40B4-BE49-F238E27FC236}">
                <a16:creationId xmlns:a16="http://schemas.microsoft.com/office/drawing/2014/main" id="{C472B786-56CF-4722-BB67-638F981EE472}"/>
              </a:ext>
            </a:extLst>
          </p:cNvPr>
          <p:cNvSpPr>
            <a:spLocks noGrp="1"/>
          </p:cNvSpPr>
          <p:nvPr>
            <p:ph sz="quarter" idx="4"/>
          </p:nvPr>
        </p:nvSpPr>
        <p:spPr>
          <a:xfrm>
            <a:off x="6315823" y="1624263"/>
            <a:ext cx="5439030" cy="4938378"/>
          </a:xfrm>
        </p:spPr>
        <p:txBody>
          <a:bodyPr vert="horz" lIns="91440" tIns="45720" rIns="91440" bIns="45720" rtlCol="0" anchor="t">
            <a:normAutofit/>
          </a:bodyPr>
          <a:lstStyle/>
          <a:p>
            <a:pPr algn="just"/>
            <a:r>
              <a:rPr lang="es-CO" sz="2000" dirty="0"/>
              <a:t>Carencia de reglamentación del uso del transporte privado.</a:t>
            </a:r>
          </a:p>
          <a:p>
            <a:pPr algn="just"/>
            <a:r>
              <a:rPr lang="es-CO" sz="2000" dirty="0"/>
              <a:t>Carencia de desestimulo al uso del auto particular</a:t>
            </a:r>
          </a:p>
          <a:p>
            <a:pPr algn="just"/>
            <a:r>
              <a:rPr lang="es-CO" sz="2000" dirty="0"/>
              <a:t>Carencia de normas de seguridad por el uso de la motocicleta</a:t>
            </a:r>
          </a:p>
          <a:p>
            <a:pPr algn="just"/>
            <a:r>
              <a:rPr lang="es-CO" sz="2000" dirty="0"/>
              <a:t>Falta de aprecio por la vida, en el caso de los motociclistas. </a:t>
            </a:r>
          </a:p>
          <a:p>
            <a:pPr algn="just"/>
            <a:r>
              <a:rPr lang="es-CO" sz="2000" dirty="0"/>
              <a:t>Carencia de cultura vial del usuario del transporte  </a:t>
            </a:r>
          </a:p>
          <a:p>
            <a:pPr algn="just"/>
            <a:r>
              <a:rPr lang="es-CO" sz="2000" dirty="0"/>
              <a:t>Carencia de voluntad política en general. </a:t>
            </a:r>
          </a:p>
        </p:txBody>
      </p:sp>
    </p:spTree>
    <p:extLst>
      <p:ext uri="{BB962C8B-B14F-4D97-AF65-F5344CB8AC3E}">
        <p14:creationId xmlns:p14="http://schemas.microsoft.com/office/powerpoint/2010/main" val="403535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38555-84A0-468E-A5CA-CC14E1E02BD3}"/>
              </a:ext>
            </a:extLst>
          </p:cNvPr>
          <p:cNvSpPr>
            <a:spLocks noGrp="1"/>
          </p:cNvSpPr>
          <p:nvPr>
            <p:ph type="title"/>
          </p:nvPr>
        </p:nvSpPr>
        <p:spPr>
          <a:xfrm>
            <a:off x="1452413" y="282989"/>
            <a:ext cx="10018713" cy="1093866"/>
          </a:xfrm>
        </p:spPr>
        <p:txBody>
          <a:bodyPr>
            <a:normAutofit fontScale="90000"/>
          </a:bodyPr>
          <a:lstStyle/>
          <a:p>
            <a:r>
              <a:rPr lang="es-CO" dirty="0"/>
              <a:t>EVOLUCIÓN HISTÓRICA Y PROYECCIÓN DEL </a:t>
            </a:r>
            <a:r>
              <a:rPr lang="es-CO" dirty="0" smtClean="0"/>
              <a:t>SITM</a:t>
            </a:r>
            <a:br>
              <a:rPr lang="es-CO" dirty="0" smtClean="0"/>
            </a:br>
            <a:r>
              <a:rPr lang="es-CO" dirty="0" smtClean="0"/>
              <a:t>(100.378 diarios a septiembre de 2018)</a:t>
            </a:r>
            <a:endParaRPr lang="es-CO" dirty="0"/>
          </a:p>
        </p:txBody>
      </p:sp>
      <p:pic>
        <p:nvPicPr>
          <p:cNvPr id="4" name="Marcador de contenido 3">
            <a:extLst>
              <a:ext uri="{FF2B5EF4-FFF2-40B4-BE49-F238E27FC236}">
                <a16:creationId xmlns:a16="http://schemas.microsoft.com/office/drawing/2014/main" id="{5864A5F8-6471-4F5E-8286-C783EB037CD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39352"/>
            <a:ext cx="6365631" cy="5218648"/>
          </a:xfrm>
          <a:prstGeom prst="rect">
            <a:avLst/>
          </a:prstGeom>
          <a:noFill/>
        </p:spPr>
      </p:pic>
      <p:pic>
        <p:nvPicPr>
          <p:cNvPr id="5" name="Imagen 4">
            <a:extLst>
              <a:ext uri="{FF2B5EF4-FFF2-40B4-BE49-F238E27FC236}">
                <a16:creationId xmlns:a16="http://schemas.microsoft.com/office/drawing/2014/main" id="{4DB8DCE0-0B5F-4292-ADE3-8093AC2A7B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63508" y="1565780"/>
            <a:ext cx="4929554" cy="5292220"/>
          </a:xfrm>
          <a:prstGeom prst="rect">
            <a:avLst/>
          </a:prstGeom>
          <a:noFill/>
        </p:spPr>
      </p:pic>
    </p:spTree>
    <p:extLst>
      <p:ext uri="{BB962C8B-B14F-4D97-AF65-F5344CB8AC3E}">
        <p14:creationId xmlns:p14="http://schemas.microsoft.com/office/powerpoint/2010/main" val="789482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A756B-C307-4A33-B138-4D5DB0C8C204}"/>
              </a:ext>
            </a:extLst>
          </p:cNvPr>
          <p:cNvSpPr>
            <a:spLocks noGrp="1"/>
          </p:cNvSpPr>
          <p:nvPr>
            <p:ph type="title"/>
          </p:nvPr>
        </p:nvSpPr>
        <p:spPr>
          <a:xfrm>
            <a:off x="1484309" y="300791"/>
            <a:ext cx="10018713" cy="637674"/>
          </a:xfrm>
        </p:spPr>
        <p:txBody>
          <a:bodyPr>
            <a:normAutofit fontScale="90000"/>
          </a:bodyPr>
          <a:lstStyle/>
          <a:p>
            <a:r>
              <a:rPr lang="es-CO" b="1" dirty="0"/>
              <a:t>30. ELIMINACIÓN DE EXTERNALIDADES NEGATIVAS DEL TRANSPORTE</a:t>
            </a:r>
          </a:p>
        </p:txBody>
      </p:sp>
      <p:sp>
        <p:nvSpPr>
          <p:cNvPr id="3" name="Marcador de contenido 2">
            <a:extLst>
              <a:ext uri="{FF2B5EF4-FFF2-40B4-BE49-F238E27FC236}">
                <a16:creationId xmlns:a16="http://schemas.microsoft.com/office/drawing/2014/main" id="{7358E2C5-3B6C-452B-A728-32DCEED67FCB}"/>
              </a:ext>
            </a:extLst>
          </p:cNvPr>
          <p:cNvSpPr>
            <a:spLocks noGrp="1"/>
          </p:cNvSpPr>
          <p:nvPr>
            <p:ph idx="1"/>
          </p:nvPr>
        </p:nvSpPr>
        <p:spPr>
          <a:xfrm>
            <a:off x="1275348" y="2021305"/>
            <a:ext cx="10227676" cy="4391527"/>
          </a:xfrm>
        </p:spPr>
        <p:txBody>
          <a:bodyPr>
            <a:normAutofit/>
          </a:bodyPr>
          <a:lstStyle/>
          <a:p>
            <a:pPr marL="0" indent="0" algn="just">
              <a:buNone/>
            </a:pPr>
            <a:r>
              <a:rPr lang="es-CO" sz="3200" dirty="0"/>
              <a:t>El argumento socio económico más importante es que con la integración de ambos sistemas se puede iniciar una nueva etapa para eliminar las externalidades negativas que hoy día origina el transporte colectivo masivo del área metropolitana de Bucaramanga, como son la contaminación ambiental, el alto consumo energético, la congestión vehicular, la accidentalidad, el deterioro urbano, entre otras. </a:t>
            </a:r>
          </a:p>
        </p:txBody>
      </p:sp>
    </p:spTree>
    <p:extLst>
      <p:ext uri="{BB962C8B-B14F-4D97-AF65-F5344CB8AC3E}">
        <p14:creationId xmlns:p14="http://schemas.microsoft.com/office/powerpoint/2010/main" val="1153782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0E1B8-8957-4347-B50E-48E3408EC876}"/>
              </a:ext>
            </a:extLst>
          </p:cNvPr>
          <p:cNvSpPr>
            <a:spLocks noGrp="1"/>
          </p:cNvSpPr>
          <p:nvPr>
            <p:ph type="title"/>
          </p:nvPr>
        </p:nvSpPr>
        <p:spPr>
          <a:xfrm>
            <a:off x="1484309" y="216569"/>
            <a:ext cx="10018713" cy="541421"/>
          </a:xfrm>
        </p:spPr>
        <p:txBody>
          <a:bodyPr>
            <a:normAutofit fontScale="90000"/>
          </a:bodyPr>
          <a:lstStyle/>
          <a:p>
            <a:r>
              <a:rPr lang="es-CO" b="1" dirty="0"/>
              <a:t>31. COBERTURA GENERAL DE RUTAS </a:t>
            </a:r>
          </a:p>
        </p:txBody>
      </p:sp>
      <p:sp>
        <p:nvSpPr>
          <p:cNvPr id="3" name="Marcador de contenido 2">
            <a:extLst>
              <a:ext uri="{FF2B5EF4-FFF2-40B4-BE49-F238E27FC236}">
                <a16:creationId xmlns:a16="http://schemas.microsoft.com/office/drawing/2014/main" id="{A044311B-765C-4DF3-9038-C08FE8B57FB9}"/>
              </a:ext>
            </a:extLst>
          </p:cNvPr>
          <p:cNvSpPr>
            <a:spLocks noGrp="1"/>
          </p:cNvSpPr>
          <p:nvPr>
            <p:ph idx="1"/>
          </p:nvPr>
        </p:nvSpPr>
        <p:spPr>
          <a:xfrm>
            <a:off x="1484309" y="1155032"/>
            <a:ext cx="10018713" cy="5209673"/>
          </a:xfrm>
        </p:spPr>
        <p:txBody>
          <a:bodyPr>
            <a:normAutofit/>
          </a:bodyPr>
          <a:lstStyle/>
          <a:p>
            <a:pPr marL="0" indent="0" algn="just">
              <a:buNone/>
            </a:pPr>
            <a:r>
              <a:rPr lang="es-CO" sz="3200" dirty="0"/>
              <a:t>En la superposición de rutas colectivas y del SITM, se evidencia que, si existe cobertura, pero en un sistema general de participación desordenado y en desequilibrio operacional </a:t>
            </a:r>
            <a:r>
              <a:rPr lang="es-CO" sz="3200" i="1" u="sng" dirty="0">
                <a:effectLst>
                  <a:outerShdw blurRad="38100" dist="38100" dir="2700000" algn="tl">
                    <a:srgbClr val="000000">
                      <a:alpha val="43137"/>
                    </a:srgbClr>
                  </a:outerShdw>
                </a:effectLst>
              </a:rPr>
              <a:t>que obliga a la reestructuración general del sistema mediante una integración articulada por fases, con el uso de tecnología y mucha información al usuario.</a:t>
            </a:r>
            <a:r>
              <a:rPr lang="es-CO" sz="3200" dirty="0"/>
              <a:t> </a:t>
            </a:r>
          </a:p>
          <a:p>
            <a:pPr algn="r"/>
            <a:endParaRPr lang="es-CO" sz="3200" dirty="0"/>
          </a:p>
        </p:txBody>
      </p:sp>
    </p:spTree>
    <p:extLst>
      <p:ext uri="{BB962C8B-B14F-4D97-AF65-F5344CB8AC3E}">
        <p14:creationId xmlns:p14="http://schemas.microsoft.com/office/powerpoint/2010/main" val="259401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E93F6-A183-4EA6-8673-7EB050E7D518}"/>
              </a:ext>
            </a:extLst>
          </p:cNvPr>
          <p:cNvSpPr>
            <a:spLocks noGrp="1"/>
          </p:cNvSpPr>
          <p:nvPr>
            <p:ph type="ctrTitle"/>
          </p:nvPr>
        </p:nvSpPr>
        <p:spPr>
          <a:xfrm>
            <a:off x="1735064" y="324853"/>
            <a:ext cx="9876242" cy="6533147"/>
          </a:xfrm>
        </p:spPr>
        <p:txBody>
          <a:bodyPr>
            <a:noAutofit/>
          </a:bodyPr>
          <a:lstStyle/>
          <a:p>
            <a:pPr algn="ctr"/>
            <a:r>
              <a:rPr lang="es-CO" sz="3600" b="1" dirty="0"/>
              <a:t/>
            </a:r>
            <a:br>
              <a:rPr lang="es-CO" sz="3600" b="1" dirty="0"/>
            </a:br>
            <a:r>
              <a:rPr lang="es-CO" sz="3600" b="1" dirty="0"/>
              <a:t/>
            </a:r>
            <a:br>
              <a:rPr lang="es-CO" sz="3600" b="1" dirty="0"/>
            </a:br>
            <a:r>
              <a:rPr lang="es-CO" sz="3600" b="1" dirty="0"/>
              <a:t>LA PROPUESTA .</a:t>
            </a:r>
            <a:br>
              <a:rPr lang="es-CO" sz="3600" b="1" dirty="0"/>
            </a:br>
            <a:r>
              <a:rPr lang="es-CO" sz="3600" b="1" dirty="0"/>
              <a:t>PROYECTO STPCB. </a:t>
            </a:r>
            <a:br>
              <a:rPr lang="es-CO" sz="3600" b="1" dirty="0"/>
            </a:br>
            <a:r>
              <a:rPr lang="es-CO" sz="3600" b="1" dirty="0"/>
              <a:t>TRANSPORTE PUBLICO COLECTIVO PARA BUCARAMANGA Y SU AREA METROPOLITANA. </a:t>
            </a:r>
            <a:r>
              <a:rPr lang="es-CO" sz="3600" dirty="0"/>
              <a:t/>
            </a:r>
            <a:br>
              <a:rPr lang="es-CO" sz="3600" dirty="0"/>
            </a:br>
            <a:r>
              <a:rPr lang="es-CO" sz="3600" dirty="0"/>
              <a:t>(Soluciones a corto, mediano y largo plazo)</a:t>
            </a:r>
            <a:br>
              <a:rPr lang="es-CO" sz="3600" dirty="0"/>
            </a:br>
            <a:r>
              <a:rPr lang="es-CO" sz="3600" b="1" dirty="0"/>
              <a:t> </a:t>
            </a:r>
            <a:r>
              <a:rPr lang="es-CO" sz="3600" dirty="0"/>
              <a:t/>
            </a:r>
            <a:br>
              <a:rPr lang="es-CO" sz="3600" dirty="0"/>
            </a:br>
            <a:r>
              <a:rPr lang="es-CO" sz="3600" b="1" dirty="0"/>
              <a:t>PROCESO DEL PLANTEAMIENTO DE LA REESTRUCTURACION DE RUTAS DE TRANSPORTE PUBLICO COLECTIVO Y MASIVO, DENTRO DEL CONTEXTO DE LA INTEGRACION CONCERTADA  </a:t>
            </a:r>
            <a:endParaRPr lang="es-CO" sz="3600" dirty="0"/>
          </a:p>
        </p:txBody>
      </p:sp>
    </p:spTree>
    <p:extLst>
      <p:ext uri="{BB962C8B-B14F-4D97-AF65-F5344CB8AC3E}">
        <p14:creationId xmlns:p14="http://schemas.microsoft.com/office/powerpoint/2010/main" val="1630967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2"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25"/>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26"/>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27"/>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28"/>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9"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4B62234D-670F-4FAF-9E25-2A0CA3322EBB}"/>
              </a:ext>
            </a:extLst>
          </p:cNvPr>
          <p:cNvPicPr>
            <a:picLocks noGrp="1"/>
          </p:cNvPicPr>
          <p:nvPr>
            <p:ph idx="1"/>
          </p:nvPr>
        </p:nvPicPr>
        <p:blipFill rotWithShape="1">
          <a:blip r:embed="rId3"/>
          <a:srcRect l="6150" r="2159" b="6134"/>
          <a:stretch/>
        </p:blipFill>
        <p:spPr>
          <a:xfrm>
            <a:off x="833950" y="748995"/>
            <a:ext cx="6677176" cy="4978037"/>
          </a:xfrm>
          <a:prstGeom prst="rect">
            <a:avLst/>
          </a:prstGeom>
        </p:spPr>
      </p:pic>
      <p:sp>
        <p:nvSpPr>
          <p:cNvPr id="2" name="Título 1">
            <a:extLst>
              <a:ext uri="{FF2B5EF4-FFF2-40B4-BE49-F238E27FC236}">
                <a16:creationId xmlns:a16="http://schemas.microsoft.com/office/drawing/2014/main" id="{DEB12294-0AB4-42CB-8481-41BC6DD242BB}"/>
              </a:ext>
            </a:extLst>
          </p:cNvPr>
          <p:cNvSpPr>
            <a:spLocks noGrp="1"/>
          </p:cNvSpPr>
          <p:nvPr>
            <p:ph type="title"/>
          </p:nvPr>
        </p:nvSpPr>
        <p:spPr>
          <a:xfrm>
            <a:off x="8041742" y="648930"/>
            <a:ext cx="3461281" cy="3347337"/>
          </a:xfrm>
        </p:spPr>
        <p:txBody>
          <a:bodyPr vert="horz" lIns="91440" tIns="45720" rIns="91440" bIns="45720" rtlCol="0" anchor="b">
            <a:normAutofit/>
          </a:bodyPr>
          <a:lstStyle/>
          <a:p>
            <a:r>
              <a:rPr lang="en-US" sz="4800" b="1" dirty="0"/>
              <a:t>RAPIDEZ  EN EL VIAJE Y GESTIÓN </a:t>
            </a:r>
          </a:p>
        </p:txBody>
      </p:sp>
    </p:spTree>
    <p:extLst>
      <p:ext uri="{BB962C8B-B14F-4D97-AF65-F5344CB8AC3E}">
        <p14:creationId xmlns:p14="http://schemas.microsoft.com/office/powerpoint/2010/main" val="559190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C0FD357-ED3E-48D1-9214-0317F66A833D}"/>
              </a:ext>
            </a:extLst>
          </p:cNvPr>
          <p:cNvSpPr>
            <a:spLocks noGrp="1"/>
          </p:cNvSpPr>
          <p:nvPr>
            <p:ph sz="half" idx="2"/>
          </p:nvPr>
        </p:nvSpPr>
        <p:spPr>
          <a:xfrm>
            <a:off x="172868" y="1482474"/>
            <a:ext cx="5770731" cy="5375526"/>
          </a:xfrm>
        </p:spPr>
        <p:txBody>
          <a:bodyPr>
            <a:normAutofit fontScale="92500" lnSpcReduction="10000"/>
          </a:bodyPr>
          <a:lstStyle/>
          <a:p>
            <a:pPr marL="457200" lvl="0" indent="-457200" algn="just">
              <a:buFont typeface="+mj-lt"/>
              <a:buAutoNum type="arabicPeriod"/>
            </a:pPr>
            <a:r>
              <a:rPr lang="es-CO" sz="2400" dirty="0"/>
              <a:t>Diagnóstico y análisis de las rutas de las Empresas y del SITM por el método de ascenso y descenso de pasajeros.  </a:t>
            </a:r>
          </a:p>
          <a:p>
            <a:pPr marL="457200" lvl="0" indent="-457200" algn="just">
              <a:buFont typeface="+mj-lt"/>
              <a:buAutoNum type="arabicPeriod"/>
            </a:pPr>
            <a:r>
              <a:rPr lang="es-CO" sz="2400" dirty="0"/>
              <a:t>Registro de la información.  </a:t>
            </a:r>
          </a:p>
          <a:p>
            <a:pPr marL="457200" lvl="0" indent="-457200" algn="just">
              <a:buFont typeface="+mj-lt"/>
              <a:buAutoNum type="arabicPeriod"/>
            </a:pPr>
            <a:r>
              <a:rPr lang="es-CO" sz="2400" dirty="0"/>
              <a:t>Análisis técnico de la oferta y la demanda.   </a:t>
            </a:r>
          </a:p>
          <a:p>
            <a:pPr marL="457200" lvl="0" indent="-457200" algn="just">
              <a:buFont typeface="+mj-lt"/>
              <a:buAutoNum type="arabicPeriod"/>
            </a:pPr>
            <a:r>
              <a:rPr lang="es-CO" sz="2400" dirty="0"/>
              <a:t>Análisis cuantitativo de la oferta y la demanda.  </a:t>
            </a:r>
          </a:p>
          <a:p>
            <a:pPr marL="457200" lvl="0" indent="-457200" algn="just">
              <a:buFont typeface="+mj-lt"/>
              <a:buAutoNum type="arabicPeriod"/>
            </a:pPr>
            <a:r>
              <a:rPr lang="es-CO" sz="2400" dirty="0"/>
              <a:t>Presentación de diversos escenarios según prospectiva de demanda de viajes. análisis económico del ingreso del SITM, mediante información primaria y secundaria.     </a:t>
            </a:r>
          </a:p>
          <a:p>
            <a:pPr marL="457200" lvl="0" indent="-457200" algn="just">
              <a:buFont typeface="+mj-lt"/>
              <a:buAutoNum type="arabicPeriod"/>
            </a:pPr>
            <a:r>
              <a:rPr lang="es-CO" sz="2400" dirty="0"/>
              <a:t>Análisis económico del ingreso del transporte colectivo convencional, mediante información primaria y secundaria </a:t>
            </a:r>
          </a:p>
          <a:p>
            <a:pPr algn="just"/>
            <a:endParaRPr lang="es-CO" sz="2400" dirty="0"/>
          </a:p>
        </p:txBody>
      </p:sp>
      <p:sp>
        <p:nvSpPr>
          <p:cNvPr id="6" name="Marcador de contenido 5">
            <a:extLst>
              <a:ext uri="{FF2B5EF4-FFF2-40B4-BE49-F238E27FC236}">
                <a16:creationId xmlns:a16="http://schemas.microsoft.com/office/drawing/2014/main" id="{755F355B-29A2-4F1E-A0DA-4785B32AFF34}"/>
              </a:ext>
            </a:extLst>
          </p:cNvPr>
          <p:cNvSpPr>
            <a:spLocks noGrp="1"/>
          </p:cNvSpPr>
          <p:nvPr>
            <p:ph sz="quarter" idx="4"/>
          </p:nvPr>
        </p:nvSpPr>
        <p:spPr>
          <a:xfrm>
            <a:off x="6493665" y="1578727"/>
            <a:ext cx="5249155" cy="5134894"/>
          </a:xfrm>
        </p:spPr>
        <p:txBody>
          <a:bodyPr>
            <a:normAutofit fontScale="85000" lnSpcReduction="20000"/>
          </a:bodyPr>
          <a:lstStyle/>
          <a:p>
            <a:pPr marL="0" lvl="0" indent="0" algn="just">
              <a:buNone/>
            </a:pPr>
            <a:r>
              <a:rPr lang="es-CO" sz="2800" b="1" dirty="0">
                <a:solidFill>
                  <a:schemeClr val="accent1">
                    <a:lumMod val="75000"/>
                  </a:schemeClr>
                </a:solidFill>
              </a:rPr>
              <a:t>7.    </a:t>
            </a:r>
            <a:r>
              <a:rPr lang="es-CO" sz="2400" dirty="0"/>
              <a:t>Análisis de costos de ambos sistemas 	por 	kilómetro de recorrido.</a:t>
            </a:r>
          </a:p>
          <a:p>
            <a:pPr marL="0" lvl="0" indent="0" algn="just">
              <a:buNone/>
            </a:pPr>
            <a:r>
              <a:rPr lang="es-CO" sz="2800" b="1" dirty="0">
                <a:solidFill>
                  <a:schemeClr val="accent1">
                    <a:lumMod val="75000"/>
                  </a:schemeClr>
                </a:solidFill>
              </a:rPr>
              <a:t>8. </a:t>
            </a:r>
            <a:r>
              <a:rPr lang="es-CO" sz="2400" dirty="0"/>
              <a:t>	Análisis de ingresos y costos de ambos 	sistemas con prospectiva al año 2021.</a:t>
            </a:r>
          </a:p>
          <a:p>
            <a:pPr marL="0" lvl="0" indent="0" algn="just">
              <a:buNone/>
            </a:pPr>
            <a:r>
              <a:rPr lang="es-CO" sz="2800" b="1" dirty="0">
                <a:solidFill>
                  <a:schemeClr val="accent1">
                    <a:lumMod val="75000"/>
                  </a:schemeClr>
                </a:solidFill>
              </a:rPr>
              <a:t>9</a:t>
            </a:r>
            <a:r>
              <a:rPr lang="es-CO" sz="2400" dirty="0"/>
              <a:t>. 	Reestructuración de las rutas 	alimentadoras del SITM, cuyos 	resultados no encajan dentro del IPK 	suficiente y necesario para sostener la ruta. </a:t>
            </a:r>
          </a:p>
          <a:p>
            <a:pPr marL="0" lvl="0" indent="0" algn="just">
              <a:buNone/>
            </a:pPr>
            <a:r>
              <a:rPr lang="es-CO" sz="2800" b="1" dirty="0">
                <a:solidFill>
                  <a:schemeClr val="accent1">
                    <a:lumMod val="75000"/>
                  </a:schemeClr>
                </a:solidFill>
              </a:rPr>
              <a:t>10.</a:t>
            </a:r>
            <a:r>
              <a:rPr lang="es-CO" sz="2400" dirty="0"/>
              <a:t>	</a:t>
            </a:r>
            <a:r>
              <a:rPr lang="es-CO" sz="2400" b="1" i="1" u="sng" dirty="0">
                <a:solidFill>
                  <a:srgbClr val="FF0000"/>
                </a:solidFill>
                <a:effectLst>
                  <a:outerShdw blurRad="38100" dist="38100" dir="2700000" algn="tl">
                    <a:srgbClr val="000000">
                      <a:alpha val="43137"/>
                    </a:srgbClr>
                  </a:outerShdw>
                </a:effectLst>
              </a:rPr>
              <a:t>Propuesta de alternativas de rutas 	alimentadoras del SITM, en función de 	la 	eficiencia</a:t>
            </a:r>
            <a:r>
              <a:rPr lang="es-CO" sz="2400" dirty="0">
                <a:solidFill>
                  <a:srgbClr val="FF0000"/>
                </a:solidFill>
              </a:rPr>
              <a:t>. </a:t>
            </a:r>
          </a:p>
          <a:p>
            <a:pPr marL="0" lvl="0" indent="0" algn="just">
              <a:buNone/>
            </a:pPr>
            <a:r>
              <a:rPr lang="es-CO" sz="2800" b="1" dirty="0">
                <a:solidFill>
                  <a:schemeClr val="accent1">
                    <a:lumMod val="75000"/>
                  </a:schemeClr>
                </a:solidFill>
              </a:rPr>
              <a:t>11. </a:t>
            </a:r>
            <a:r>
              <a:rPr lang="es-CO" sz="2400" dirty="0"/>
              <a:t>	</a:t>
            </a:r>
            <a:r>
              <a:rPr lang="es-CO" sz="2400" b="1" i="1" u="sng" dirty="0">
                <a:solidFill>
                  <a:srgbClr val="FF0000"/>
                </a:solidFill>
                <a:effectLst>
                  <a:outerShdw blurRad="38100" dist="38100" dir="2700000" algn="tl">
                    <a:srgbClr val="000000">
                      <a:alpha val="43137"/>
                    </a:srgbClr>
                  </a:outerShdw>
                </a:effectLst>
              </a:rPr>
              <a:t>Reestructuración de algunas rutas del 	colectivo convencional, cuyos 	resultados 	no encajan dentro del IPK 	suficiente y 	necesario para sostener la  ruta</a:t>
            </a:r>
            <a:r>
              <a:rPr lang="es-CO" sz="2400" dirty="0">
                <a:solidFill>
                  <a:srgbClr val="FF0000"/>
                </a:solidFill>
              </a:rPr>
              <a:t>.</a:t>
            </a:r>
          </a:p>
        </p:txBody>
      </p:sp>
      <p:sp>
        <p:nvSpPr>
          <p:cNvPr id="7" name="Título 1">
            <a:extLst>
              <a:ext uri="{FF2B5EF4-FFF2-40B4-BE49-F238E27FC236}">
                <a16:creationId xmlns:a16="http://schemas.microsoft.com/office/drawing/2014/main" id="{722F949D-53EE-4244-933B-6C49C7F6EF66}"/>
              </a:ext>
            </a:extLst>
          </p:cNvPr>
          <p:cNvSpPr>
            <a:spLocks noGrp="1"/>
          </p:cNvSpPr>
          <p:nvPr>
            <p:ph type="title"/>
          </p:nvPr>
        </p:nvSpPr>
        <p:spPr>
          <a:xfrm>
            <a:off x="1484310" y="204538"/>
            <a:ext cx="10018713" cy="962525"/>
          </a:xfrm>
        </p:spPr>
        <p:txBody>
          <a:bodyPr>
            <a:noAutofit/>
          </a:bodyPr>
          <a:lstStyle/>
          <a:p>
            <a:r>
              <a:rPr lang="es-CO" sz="2800" b="1" dirty="0"/>
              <a:t>I. ACTIVIDADES A CORTO PLAZO</a:t>
            </a:r>
            <a:r>
              <a:rPr lang="es-CO" sz="2800" dirty="0"/>
              <a:t>. </a:t>
            </a:r>
            <a:r>
              <a:rPr lang="es-CO" sz="2800" b="1" dirty="0"/>
              <a:t>FASE I</a:t>
            </a:r>
            <a:r>
              <a:rPr lang="es-CO" sz="2800" dirty="0"/>
              <a:t> </a:t>
            </a:r>
            <a:r>
              <a:rPr lang="es-CO" sz="2800" b="1" dirty="0"/>
              <a:t>DIAGNOSTICO, ANALISIS Y PROPUESTAS ALTERNATIVAS. INTEGRACION PRELIMINAR. AÑO 2017</a:t>
            </a:r>
            <a:endParaRPr lang="es-CO" sz="2800" dirty="0"/>
          </a:p>
        </p:txBody>
      </p:sp>
    </p:spTree>
    <p:extLst>
      <p:ext uri="{BB962C8B-B14F-4D97-AF65-F5344CB8AC3E}">
        <p14:creationId xmlns:p14="http://schemas.microsoft.com/office/powerpoint/2010/main" val="3166311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C0FD357-ED3E-48D1-9214-0317F66A833D}"/>
              </a:ext>
            </a:extLst>
          </p:cNvPr>
          <p:cNvSpPr>
            <a:spLocks noGrp="1"/>
          </p:cNvSpPr>
          <p:nvPr>
            <p:ph sz="half" idx="2"/>
          </p:nvPr>
        </p:nvSpPr>
        <p:spPr>
          <a:xfrm>
            <a:off x="172868" y="1482474"/>
            <a:ext cx="5770731" cy="5375526"/>
          </a:xfrm>
        </p:spPr>
        <p:txBody>
          <a:bodyPr>
            <a:normAutofit fontScale="92500" lnSpcReduction="20000"/>
          </a:bodyPr>
          <a:lstStyle/>
          <a:p>
            <a:pPr marL="0" lvl="0" indent="0" algn="just">
              <a:buNone/>
            </a:pPr>
            <a:r>
              <a:rPr lang="es-CO" sz="2600" b="1" dirty="0">
                <a:solidFill>
                  <a:schemeClr val="accent1">
                    <a:lumMod val="75000"/>
                  </a:schemeClr>
                </a:solidFill>
              </a:rPr>
              <a:t>12. </a:t>
            </a:r>
            <a:r>
              <a:rPr lang="es-CO" sz="2000" dirty="0"/>
              <a:t>Propuesta técnica que incluye el procedimiento 	metodológico para el proyecto TPCB sostenible y a 	ejecutar entre el año 2017 y el año 2021.  </a:t>
            </a:r>
          </a:p>
          <a:p>
            <a:pPr marL="0" lvl="0" indent="0" algn="just">
              <a:buNone/>
            </a:pPr>
            <a:r>
              <a:rPr lang="es-CO" sz="2600" b="1" dirty="0">
                <a:solidFill>
                  <a:schemeClr val="accent1">
                    <a:lumMod val="75000"/>
                  </a:schemeClr>
                </a:solidFill>
              </a:rPr>
              <a:t>13.</a:t>
            </a:r>
            <a:r>
              <a:rPr lang="es-CO" sz="2000" dirty="0"/>
              <a:t>	</a:t>
            </a:r>
            <a:r>
              <a:rPr lang="es-CO" sz="2000" b="1" i="1" u="sng" dirty="0">
                <a:effectLst>
                  <a:outerShdw blurRad="38100" dist="38100" dir="2700000" algn="tl">
                    <a:srgbClr val="000000">
                      <a:alpha val="43137"/>
                    </a:srgbClr>
                  </a:outerShdw>
                </a:effectLst>
              </a:rPr>
              <a:t>Puesta en marcha de corrección de recorridos de 	algunas rutas del transporte colectivo 	convencional, como alimentadoras en horas valle y 	de rutas alimentadoras del SITM, que no están 	operando con eficiencia</a:t>
            </a:r>
            <a:r>
              <a:rPr lang="es-CO" sz="2000" dirty="0"/>
              <a:t>.  </a:t>
            </a:r>
          </a:p>
          <a:p>
            <a:pPr marL="0" lvl="0" indent="0" algn="just">
              <a:buNone/>
            </a:pPr>
            <a:r>
              <a:rPr lang="es-CO" sz="2600" b="1" dirty="0">
                <a:solidFill>
                  <a:schemeClr val="accent1">
                    <a:lumMod val="75000"/>
                  </a:schemeClr>
                </a:solidFill>
              </a:rPr>
              <a:t>14. </a:t>
            </a:r>
            <a:r>
              <a:rPr lang="es-CO" sz="2000" dirty="0"/>
              <a:t>	Proyecto de resolución motivadora para la 	toma de 	decisiones y construcción de documento 	para los 	convenios de colaboración empresarial y 	contratos 	de adhesión.</a:t>
            </a:r>
          </a:p>
          <a:p>
            <a:pPr marL="0" lvl="0" indent="0" algn="just">
              <a:buNone/>
            </a:pPr>
            <a:r>
              <a:rPr lang="es-CO" sz="2600" b="1" dirty="0">
                <a:solidFill>
                  <a:schemeClr val="accent1">
                    <a:lumMod val="75000"/>
                  </a:schemeClr>
                </a:solidFill>
              </a:rPr>
              <a:t>15. </a:t>
            </a:r>
            <a:r>
              <a:rPr lang="es-CO" sz="2000" dirty="0"/>
              <a:t>	Realización de convenios de colaboración 	empresarial.</a:t>
            </a:r>
          </a:p>
          <a:p>
            <a:pPr marL="0" lvl="0" indent="0" algn="just">
              <a:buNone/>
            </a:pPr>
            <a:r>
              <a:rPr lang="es-CO" sz="2600" b="1" dirty="0">
                <a:solidFill>
                  <a:schemeClr val="accent1">
                    <a:lumMod val="75000"/>
                  </a:schemeClr>
                </a:solidFill>
              </a:rPr>
              <a:t>16. </a:t>
            </a:r>
            <a:r>
              <a:rPr lang="es-CO" sz="2000" dirty="0"/>
              <a:t>	Realización del diagnóstico con las rutas de 	movilizamos  </a:t>
            </a:r>
            <a:r>
              <a:rPr lang="es-CO" sz="2000" b="1" i="1" u="sng" dirty="0"/>
              <a:t> </a:t>
            </a:r>
            <a:endParaRPr lang="es-CO" sz="2000" dirty="0"/>
          </a:p>
          <a:p>
            <a:pPr marL="0" lvl="0" indent="0" algn="just">
              <a:buNone/>
            </a:pPr>
            <a:r>
              <a:rPr lang="es-CO" sz="2600" b="1" dirty="0">
                <a:solidFill>
                  <a:schemeClr val="accent1">
                    <a:lumMod val="75000"/>
                  </a:schemeClr>
                </a:solidFill>
              </a:rPr>
              <a:t>17. </a:t>
            </a:r>
            <a:r>
              <a:rPr lang="es-CO" sz="2000" dirty="0"/>
              <a:t>	Realización de actividades preliminares de gestión 	tecnológica. Investigación. </a:t>
            </a:r>
          </a:p>
        </p:txBody>
      </p:sp>
      <p:sp>
        <p:nvSpPr>
          <p:cNvPr id="6" name="Marcador de contenido 5">
            <a:extLst>
              <a:ext uri="{FF2B5EF4-FFF2-40B4-BE49-F238E27FC236}">
                <a16:creationId xmlns:a16="http://schemas.microsoft.com/office/drawing/2014/main" id="{755F355B-29A2-4F1E-A0DA-4785B32AFF34}"/>
              </a:ext>
            </a:extLst>
          </p:cNvPr>
          <p:cNvSpPr>
            <a:spLocks noGrp="1"/>
          </p:cNvSpPr>
          <p:nvPr>
            <p:ph sz="quarter" idx="4"/>
          </p:nvPr>
        </p:nvSpPr>
        <p:spPr>
          <a:xfrm>
            <a:off x="6525563" y="1599992"/>
            <a:ext cx="5249155" cy="5134894"/>
          </a:xfrm>
        </p:spPr>
        <p:txBody>
          <a:bodyPr>
            <a:normAutofit fontScale="70000" lnSpcReduction="20000"/>
          </a:bodyPr>
          <a:lstStyle/>
          <a:p>
            <a:pPr marL="0" lvl="0" indent="0" algn="just">
              <a:buNone/>
            </a:pPr>
            <a:r>
              <a:rPr lang="es-CO" sz="3400" b="1" dirty="0">
                <a:solidFill>
                  <a:schemeClr val="accent1">
                    <a:lumMod val="75000"/>
                  </a:schemeClr>
                </a:solidFill>
              </a:rPr>
              <a:t>18. </a:t>
            </a:r>
            <a:r>
              <a:rPr lang="es-CO" sz="2800" dirty="0"/>
              <a:t>	</a:t>
            </a:r>
            <a:r>
              <a:rPr lang="es-CO" sz="2800" b="1" i="1" u="sng" dirty="0">
                <a:effectLst>
                  <a:outerShdw blurRad="38100" dist="38100" dir="2700000" algn="tl">
                    <a:srgbClr val="000000">
                      <a:alpha val="43137"/>
                    </a:srgbClr>
                  </a:outerShdw>
                </a:effectLst>
              </a:rPr>
              <a:t>Puesta en marcha de rutas del colectivo 	convencional mejoradas en cuanto a su 	recorrido</a:t>
            </a:r>
            <a:r>
              <a:rPr lang="es-CO" sz="2800" dirty="0"/>
              <a:t>.</a:t>
            </a:r>
          </a:p>
          <a:p>
            <a:pPr marL="0" lvl="0" indent="0" algn="just">
              <a:buNone/>
            </a:pPr>
            <a:r>
              <a:rPr lang="es-CO" sz="3400" b="1" dirty="0">
                <a:solidFill>
                  <a:schemeClr val="accent1">
                    <a:lumMod val="75000"/>
                  </a:schemeClr>
                </a:solidFill>
              </a:rPr>
              <a:t>19</a:t>
            </a:r>
            <a:r>
              <a:rPr lang="es-CO" sz="2800" dirty="0"/>
              <a:t>. 	</a:t>
            </a:r>
            <a:r>
              <a:rPr lang="es-CO" sz="2800" b="1" i="1" u="sng" dirty="0">
                <a:effectLst>
                  <a:outerShdw blurRad="38100" dist="38100" dir="2700000" algn="tl">
                    <a:srgbClr val="000000">
                      <a:alpha val="43137"/>
                    </a:srgbClr>
                  </a:outerShdw>
                </a:effectLst>
              </a:rPr>
              <a:t>Implementación de un programa de 	recuperación de la demanda de viajes 	en 	transporte colectivo</a:t>
            </a:r>
            <a:r>
              <a:rPr lang="es-CO" sz="2800" dirty="0"/>
              <a:t>. </a:t>
            </a:r>
          </a:p>
          <a:p>
            <a:pPr marL="0" lvl="0" indent="0" algn="just">
              <a:buNone/>
            </a:pPr>
            <a:r>
              <a:rPr lang="es-CO" sz="3400" b="1" dirty="0">
                <a:solidFill>
                  <a:schemeClr val="accent1">
                    <a:lumMod val="75000"/>
                  </a:schemeClr>
                </a:solidFill>
              </a:rPr>
              <a:t>20.</a:t>
            </a:r>
            <a:r>
              <a:rPr lang="es-CO" sz="2800" dirty="0"/>
              <a:t>	</a:t>
            </a:r>
            <a:r>
              <a:rPr lang="es-CO" sz="2800" b="1" i="1" u="sng" dirty="0">
                <a:effectLst>
                  <a:outerShdw blurRad="38100" dist="38100" dir="2700000" algn="tl">
                    <a:srgbClr val="000000">
                      <a:alpha val="43137"/>
                    </a:srgbClr>
                  </a:outerShdw>
                </a:effectLst>
              </a:rPr>
              <a:t>Al Área metropolitana de Bucaramanga, le 	corresponde la realización de estudios 	orígenes destino, en la medida en que se 	deba implementar la integración por fases</a:t>
            </a:r>
            <a:r>
              <a:rPr lang="es-CO" sz="2800" dirty="0"/>
              <a:t>.  </a:t>
            </a:r>
          </a:p>
          <a:p>
            <a:pPr marL="0" lvl="0" indent="0" algn="just">
              <a:buNone/>
            </a:pPr>
            <a:r>
              <a:rPr lang="es-CO" sz="3400" b="1" dirty="0">
                <a:solidFill>
                  <a:schemeClr val="accent1">
                    <a:lumMod val="75000"/>
                  </a:schemeClr>
                </a:solidFill>
              </a:rPr>
              <a:t>21.</a:t>
            </a:r>
            <a:r>
              <a:rPr lang="es-CO" sz="2800" dirty="0"/>
              <a:t>	Creación de programa de cultura social de 	preferencia por el transporte público 	colectivo y desestimulo al uso del auto 	particular y la motocicleta.    </a:t>
            </a:r>
          </a:p>
          <a:p>
            <a:pPr marL="0" lvl="0" indent="0" algn="just">
              <a:buNone/>
            </a:pPr>
            <a:r>
              <a:rPr lang="es-CO" sz="3400" b="1" dirty="0">
                <a:solidFill>
                  <a:schemeClr val="accent1">
                    <a:lumMod val="75000"/>
                  </a:schemeClr>
                </a:solidFill>
              </a:rPr>
              <a:t>22.</a:t>
            </a:r>
            <a:r>
              <a:rPr lang="es-CO" sz="2800" dirty="0"/>
              <a:t>	</a:t>
            </a:r>
            <a:r>
              <a:rPr lang="es-CO" sz="2800" b="1" i="1" u="sng" dirty="0">
                <a:effectLst>
                  <a:outerShdw blurRad="38100" dist="38100" dir="2700000" algn="tl">
                    <a:srgbClr val="000000">
                      <a:alpha val="43137"/>
                    </a:srgbClr>
                  </a:outerShdw>
                </a:effectLst>
              </a:rPr>
              <a:t>Realización de prueba piloto y resultados</a:t>
            </a:r>
          </a:p>
          <a:p>
            <a:pPr marL="0" lvl="0" indent="0" algn="just">
              <a:buNone/>
            </a:pPr>
            <a:r>
              <a:rPr lang="es-CO" sz="3400" b="1" dirty="0">
                <a:solidFill>
                  <a:schemeClr val="accent1">
                    <a:lumMod val="75000"/>
                  </a:schemeClr>
                </a:solidFill>
              </a:rPr>
              <a:t>23. </a:t>
            </a:r>
            <a:r>
              <a:rPr lang="es-CO" sz="2800" dirty="0"/>
              <a:t>	Gestión de contratos de adhesión</a:t>
            </a:r>
          </a:p>
        </p:txBody>
      </p:sp>
      <p:sp>
        <p:nvSpPr>
          <p:cNvPr id="7" name="Título 1">
            <a:extLst>
              <a:ext uri="{FF2B5EF4-FFF2-40B4-BE49-F238E27FC236}">
                <a16:creationId xmlns:a16="http://schemas.microsoft.com/office/drawing/2014/main" id="{722F949D-53EE-4244-933B-6C49C7F6EF66}"/>
              </a:ext>
            </a:extLst>
          </p:cNvPr>
          <p:cNvSpPr>
            <a:spLocks noGrp="1"/>
          </p:cNvSpPr>
          <p:nvPr>
            <p:ph type="title"/>
          </p:nvPr>
        </p:nvSpPr>
        <p:spPr>
          <a:xfrm>
            <a:off x="1484310" y="204538"/>
            <a:ext cx="10018713" cy="962525"/>
          </a:xfrm>
        </p:spPr>
        <p:txBody>
          <a:bodyPr>
            <a:noAutofit/>
          </a:bodyPr>
          <a:lstStyle/>
          <a:p>
            <a:r>
              <a:rPr lang="es-CO" sz="2800" b="1" dirty="0"/>
              <a:t>I. ACTIVIDADES A CORTO PLAZO</a:t>
            </a:r>
            <a:r>
              <a:rPr lang="es-CO" sz="2800" dirty="0"/>
              <a:t>. </a:t>
            </a:r>
            <a:r>
              <a:rPr lang="es-CO" sz="2800" b="1" dirty="0"/>
              <a:t>FASE I</a:t>
            </a:r>
            <a:r>
              <a:rPr lang="es-CO" sz="2800" dirty="0"/>
              <a:t> </a:t>
            </a:r>
            <a:r>
              <a:rPr lang="es-CO" sz="2800" b="1" dirty="0"/>
              <a:t>DIAGNOSTICO, ANALISIS Y PROPUESTAS ALTERNATIVAS. INTEGRACION PRELIMINAR. 2017-2018</a:t>
            </a:r>
            <a:endParaRPr lang="es-CO" sz="2800" dirty="0"/>
          </a:p>
        </p:txBody>
      </p:sp>
    </p:spTree>
    <p:extLst>
      <p:ext uri="{BB962C8B-B14F-4D97-AF65-F5344CB8AC3E}">
        <p14:creationId xmlns:p14="http://schemas.microsoft.com/office/powerpoint/2010/main" val="4168815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C0FD357-ED3E-48D1-9214-0317F66A833D}"/>
              </a:ext>
            </a:extLst>
          </p:cNvPr>
          <p:cNvSpPr>
            <a:spLocks noGrp="1"/>
          </p:cNvSpPr>
          <p:nvPr>
            <p:ph sz="half" idx="2"/>
          </p:nvPr>
        </p:nvSpPr>
        <p:spPr>
          <a:xfrm>
            <a:off x="1484310" y="2274806"/>
            <a:ext cx="10552528" cy="4126832"/>
          </a:xfrm>
        </p:spPr>
        <p:txBody>
          <a:bodyPr>
            <a:normAutofit/>
          </a:bodyPr>
          <a:lstStyle/>
          <a:p>
            <a:pPr marL="0" lvl="0" indent="0">
              <a:buNone/>
            </a:pPr>
            <a:r>
              <a:rPr lang="es-CO" sz="4000" b="1" dirty="0">
                <a:solidFill>
                  <a:schemeClr val="accent1">
                    <a:lumMod val="75000"/>
                  </a:schemeClr>
                </a:solidFill>
              </a:rPr>
              <a:t>24.  </a:t>
            </a:r>
            <a:r>
              <a:rPr lang="es-CO" sz="2800" b="1" i="1" u="sng" dirty="0">
                <a:effectLst>
                  <a:outerShdw blurRad="38100" dist="38100" dir="2700000" algn="tl">
                    <a:srgbClr val="000000">
                      <a:alpha val="43137"/>
                    </a:srgbClr>
                  </a:outerShdw>
                </a:effectLst>
              </a:rPr>
              <a:t>Creación del proyecto TPCB ( Año 2017) </a:t>
            </a:r>
          </a:p>
          <a:p>
            <a:pPr marL="342900" lvl="0" indent="-342900">
              <a:buAutoNum type="arabicPeriod" startAt="25"/>
            </a:pPr>
            <a:r>
              <a:rPr lang="es-CO" sz="2800" dirty="0"/>
              <a:t>    Realización de prueba piloto primer ejercicio de integración   </a:t>
            </a:r>
          </a:p>
          <a:p>
            <a:pPr marL="342900" lvl="0" indent="-342900">
              <a:buAutoNum type="arabicPeriod" startAt="25"/>
            </a:pPr>
            <a:r>
              <a:rPr lang="es-CO" sz="2800" dirty="0"/>
              <a:t>   Implementación de un programa de cultura vial</a:t>
            </a:r>
          </a:p>
          <a:p>
            <a:pPr marL="342900" lvl="0" indent="-342900">
              <a:buAutoNum type="arabicPeriod" startAt="25"/>
            </a:pPr>
            <a:r>
              <a:rPr lang="es-CO" sz="2800" dirty="0"/>
              <a:t>    Implementación de un programa tecnológico de información al 		usuario</a:t>
            </a:r>
          </a:p>
          <a:p>
            <a:pPr marL="342900" indent="-342900">
              <a:buFont typeface="Arial"/>
              <a:buAutoNum type="arabicPeriod" startAt="25"/>
            </a:pPr>
            <a:r>
              <a:rPr lang="es-CO" sz="2800" dirty="0"/>
              <a:t>   Gestión de compra de tiquetes por semana y mes con descuento.  </a:t>
            </a:r>
            <a:r>
              <a:rPr lang="es-CO" sz="2800" b="1" i="1" u="sng" dirty="0"/>
              <a:t>  </a:t>
            </a:r>
            <a:endParaRPr lang="es-CO" sz="2800" dirty="0"/>
          </a:p>
        </p:txBody>
      </p:sp>
      <p:sp>
        <p:nvSpPr>
          <p:cNvPr id="7" name="Título 1">
            <a:extLst>
              <a:ext uri="{FF2B5EF4-FFF2-40B4-BE49-F238E27FC236}">
                <a16:creationId xmlns:a16="http://schemas.microsoft.com/office/drawing/2014/main" id="{722F949D-53EE-4244-933B-6C49C7F6EF66}"/>
              </a:ext>
            </a:extLst>
          </p:cNvPr>
          <p:cNvSpPr>
            <a:spLocks noGrp="1"/>
          </p:cNvSpPr>
          <p:nvPr>
            <p:ph type="title"/>
          </p:nvPr>
        </p:nvSpPr>
        <p:spPr>
          <a:xfrm>
            <a:off x="1484310" y="204538"/>
            <a:ext cx="10018713" cy="962525"/>
          </a:xfrm>
        </p:spPr>
        <p:txBody>
          <a:bodyPr>
            <a:noAutofit/>
          </a:bodyPr>
          <a:lstStyle/>
          <a:p>
            <a:r>
              <a:rPr lang="es-CO" sz="2800" b="1" dirty="0"/>
              <a:t>I. ACTIVIDADES A CORTO PLAZO</a:t>
            </a:r>
            <a:r>
              <a:rPr lang="es-CO" sz="2800" dirty="0"/>
              <a:t>. </a:t>
            </a:r>
            <a:r>
              <a:rPr lang="es-CO" sz="2800" b="1" dirty="0"/>
              <a:t>FASE I</a:t>
            </a:r>
            <a:r>
              <a:rPr lang="es-CO" sz="2800" dirty="0"/>
              <a:t> </a:t>
            </a:r>
            <a:r>
              <a:rPr lang="es-CO" sz="2800" b="1" dirty="0"/>
              <a:t>DIAGNOSTICO, ANALISIS Y PROPUESTAS ALTERNATIVAS. INTEGRACION PRELIMINAR. 2017-2018 </a:t>
            </a:r>
            <a:br>
              <a:rPr lang="es-CO" sz="2800" b="1" dirty="0"/>
            </a:br>
            <a:r>
              <a:rPr lang="es-CO" sz="2800" b="1" dirty="0"/>
              <a:t>Integración 20% del 60%</a:t>
            </a:r>
            <a:endParaRPr lang="es-CO" sz="2800" dirty="0"/>
          </a:p>
        </p:txBody>
      </p:sp>
    </p:spTree>
    <p:extLst>
      <p:ext uri="{BB962C8B-B14F-4D97-AF65-F5344CB8AC3E}">
        <p14:creationId xmlns:p14="http://schemas.microsoft.com/office/powerpoint/2010/main" val="2928546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8B63E-ACC6-4BF1-8A57-0B14A363DD81}"/>
              </a:ext>
            </a:extLst>
          </p:cNvPr>
          <p:cNvSpPr>
            <a:spLocks noGrp="1"/>
          </p:cNvSpPr>
          <p:nvPr>
            <p:ph type="title"/>
          </p:nvPr>
        </p:nvSpPr>
        <p:spPr>
          <a:xfrm>
            <a:off x="1484311" y="-132347"/>
            <a:ext cx="10018713" cy="1455821"/>
          </a:xfrm>
        </p:spPr>
        <p:txBody>
          <a:bodyPr>
            <a:noAutofit/>
          </a:bodyPr>
          <a:lstStyle/>
          <a:p>
            <a:r>
              <a:rPr lang="es-CO" sz="3200" b="1" dirty="0"/>
              <a:t>PROCEDIMIENTO CONVENCIONAL TRANSITORIO PARA LA PRUEBA PILOTO JULIO DE 2017. EN EJECUCION. </a:t>
            </a:r>
            <a:endParaRPr lang="es-CO" sz="3200" dirty="0"/>
          </a:p>
        </p:txBody>
      </p:sp>
      <p:sp>
        <p:nvSpPr>
          <p:cNvPr id="3" name="Marcador de contenido 2">
            <a:extLst>
              <a:ext uri="{FF2B5EF4-FFF2-40B4-BE49-F238E27FC236}">
                <a16:creationId xmlns:a16="http://schemas.microsoft.com/office/drawing/2014/main" id="{EE4EA4A8-DED4-453B-AC34-091B0077E7FB}"/>
              </a:ext>
            </a:extLst>
          </p:cNvPr>
          <p:cNvSpPr>
            <a:spLocks noGrp="1"/>
          </p:cNvSpPr>
          <p:nvPr>
            <p:ph idx="1"/>
          </p:nvPr>
        </p:nvSpPr>
        <p:spPr>
          <a:xfrm>
            <a:off x="1118938" y="1588168"/>
            <a:ext cx="10384086" cy="5005138"/>
          </a:xfrm>
        </p:spPr>
        <p:txBody>
          <a:bodyPr>
            <a:normAutofit fontScale="92500" lnSpcReduction="10000"/>
          </a:bodyPr>
          <a:lstStyle/>
          <a:p>
            <a:pPr marL="457200" indent="-457200" algn="just">
              <a:buFont typeface="+mj-lt"/>
              <a:buAutoNum type="alphaLcParenR"/>
            </a:pPr>
            <a:r>
              <a:rPr lang="es-CO" sz="2800" dirty="0"/>
              <a:t> Determinar en concertación con transportadores, Metrolinea y el AMB, la ruta que prestará el servicio de integración. </a:t>
            </a:r>
          </a:p>
          <a:p>
            <a:pPr marL="457200" lvl="0" indent="-457200" algn="just">
              <a:buFont typeface="+mj-lt"/>
              <a:buAutoNum type="alphaLcParenR"/>
            </a:pPr>
            <a:r>
              <a:rPr lang="es-CO" sz="2800" dirty="0"/>
              <a:t>Determinar el número de buses del colectivo para la integración en hora valle</a:t>
            </a:r>
          </a:p>
          <a:p>
            <a:pPr marL="457200" lvl="0" indent="-457200" algn="just">
              <a:buFont typeface="+mj-lt"/>
              <a:buAutoNum type="alphaLcParenR"/>
            </a:pPr>
            <a:r>
              <a:rPr lang="es-CO" sz="2800" dirty="0"/>
              <a:t>Calcular la demanda aproximada diaria de viajes en EL SITM para la hora valle</a:t>
            </a:r>
          </a:p>
          <a:p>
            <a:pPr marL="457200" lvl="0" indent="-457200" algn="just">
              <a:buFont typeface="+mj-lt"/>
              <a:buAutoNum type="alphaLcParenR"/>
            </a:pPr>
            <a:r>
              <a:rPr lang="es-CO" sz="2800" dirty="0"/>
              <a:t>Gestionar la compra diaria de tiquetes a Metrolinea, para la realización de prueba piloto de integración </a:t>
            </a:r>
          </a:p>
          <a:p>
            <a:pPr marL="457200" lvl="0" indent="-457200" algn="just">
              <a:buFont typeface="+mj-lt"/>
              <a:buAutoNum type="alphaLcParenR"/>
            </a:pPr>
            <a:r>
              <a:rPr lang="es-CO" sz="2800" dirty="0"/>
              <a:t>Procedimiento para el transbordo en alimentación y desalimentacion con buses del colectivo convencional, con uso de tiquete, únicamente en horas valle determinadas entre las 9 de la mañana y las 4 de la tarde.  </a:t>
            </a:r>
          </a:p>
        </p:txBody>
      </p:sp>
    </p:spTree>
    <p:extLst>
      <p:ext uri="{BB962C8B-B14F-4D97-AF65-F5344CB8AC3E}">
        <p14:creationId xmlns:p14="http://schemas.microsoft.com/office/powerpoint/2010/main" val="11891478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9FEE9-EC41-47A9-ADE0-A9AAAF53C944}"/>
              </a:ext>
            </a:extLst>
          </p:cNvPr>
          <p:cNvSpPr>
            <a:spLocks noGrp="1"/>
          </p:cNvSpPr>
          <p:nvPr>
            <p:ph type="title"/>
          </p:nvPr>
        </p:nvSpPr>
        <p:spPr>
          <a:xfrm>
            <a:off x="1484310" y="1"/>
            <a:ext cx="10018713" cy="1191126"/>
          </a:xfrm>
        </p:spPr>
        <p:txBody>
          <a:bodyPr>
            <a:noAutofit/>
          </a:bodyPr>
          <a:lstStyle/>
          <a:p>
            <a:r>
              <a:rPr lang="es-CO" sz="3200" b="1" dirty="0"/>
              <a:t>II. ACTIVIDADES A MEDIANO PLAZO. INTEGRACION OPERATIVA. FASE II. TECNOLOGIA MEDIA</a:t>
            </a:r>
            <a:br>
              <a:rPr lang="es-CO" sz="3200" b="1" dirty="0"/>
            </a:br>
            <a:r>
              <a:rPr lang="es-CO" sz="3200" b="1" dirty="0"/>
              <a:t>Integración 40% del 60%- Año 2019</a:t>
            </a:r>
            <a:br>
              <a:rPr lang="es-CO" sz="3200" b="1" dirty="0"/>
            </a:br>
            <a:r>
              <a:rPr lang="es-CO" sz="3200" b="1" dirty="0"/>
              <a:t>Integración 60% del 60% . Año 2020</a:t>
            </a:r>
            <a:br>
              <a:rPr lang="es-CO" sz="3200" b="1" dirty="0"/>
            </a:br>
            <a:endParaRPr lang="es-CO" sz="3200" dirty="0"/>
          </a:p>
        </p:txBody>
      </p:sp>
      <p:sp>
        <p:nvSpPr>
          <p:cNvPr id="3" name="Marcador de contenido 2">
            <a:extLst>
              <a:ext uri="{FF2B5EF4-FFF2-40B4-BE49-F238E27FC236}">
                <a16:creationId xmlns:a16="http://schemas.microsoft.com/office/drawing/2014/main" id="{79D63AD7-125A-46C0-87C8-893A5685CABD}"/>
              </a:ext>
            </a:extLst>
          </p:cNvPr>
          <p:cNvSpPr>
            <a:spLocks noGrp="1"/>
          </p:cNvSpPr>
          <p:nvPr>
            <p:ph idx="1"/>
          </p:nvPr>
        </p:nvSpPr>
        <p:spPr>
          <a:xfrm>
            <a:off x="1484309" y="1343526"/>
            <a:ext cx="10018713" cy="1122948"/>
          </a:xfrm>
        </p:spPr>
        <p:txBody>
          <a:bodyPr/>
          <a:lstStyle/>
          <a:p>
            <a:pPr marL="0" indent="0" algn="ctr">
              <a:buNone/>
            </a:pPr>
            <a:r>
              <a:rPr lang="es-CO" i="1" dirty="0"/>
              <a:t>Son actividades que se ejecutan entre el año 2019 y 2020, en concertación con autoridades de transporte, mediante la utilización de convenios de cooperación.</a:t>
            </a:r>
          </a:p>
        </p:txBody>
      </p:sp>
      <p:sp>
        <p:nvSpPr>
          <p:cNvPr id="4" name="Rectángulo 3">
            <a:extLst>
              <a:ext uri="{FF2B5EF4-FFF2-40B4-BE49-F238E27FC236}">
                <a16:creationId xmlns:a16="http://schemas.microsoft.com/office/drawing/2014/main" id="{F035D50F-372A-49FA-AC4C-6A87C862FC71}"/>
              </a:ext>
            </a:extLst>
          </p:cNvPr>
          <p:cNvSpPr/>
          <p:nvPr/>
        </p:nvSpPr>
        <p:spPr>
          <a:xfrm>
            <a:off x="1961146" y="2767916"/>
            <a:ext cx="9865895" cy="3714863"/>
          </a:xfrm>
          <a:prstGeom prst="rect">
            <a:avLst/>
          </a:prstGeom>
        </p:spPr>
        <p:txBody>
          <a:bodyPr wrap="square">
            <a:spAutoFit/>
          </a:bodyPr>
          <a:lstStyle/>
          <a:p>
            <a:pPr marL="342900" lvl="0" indent="-342900" algn="just">
              <a:lnSpc>
                <a:spcPct val="107000"/>
              </a:lnSpc>
              <a:spcAft>
                <a:spcPts val="0"/>
              </a:spcAft>
              <a:buFont typeface="+mj-lt"/>
              <a:buAutoNum type="arabicPeriod"/>
            </a:pPr>
            <a:r>
              <a:rPr lang="es-CO" sz="2000" b="1" dirty="0">
                <a:latin typeface="Calibri" panose="020F0502020204030204" pitchFamily="34" charset="0"/>
                <a:ea typeface="Calibri" panose="020F0502020204030204" pitchFamily="34" charset="0"/>
                <a:cs typeface="Arial Black" panose="020B0A04020102020204" pitchFamily="34" charset="0"/>
              </a:rPr>
              <a:t>Implementación de tecnología para el seguimiento de los vehículos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2000" b="1" dirty="0">
                <a:latin typeface="Calibri" panose="020F0502020204030204" pitchFamily="34" charset="0"/>
                <a:ea typeface="Calibri" panose="020F0502020204030204" pitchFamily="34" charset="0"/>
                <a:cs typeface="Arial Black" panose="020B0A04020102020204" pitchFamily="34"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2000" dirty="0">
                <a:latin typeface="Calibri" panose="020F0502020204030204" pitchFamily="34" charset="0"/>
                <a:ea typeface="Calibri" panose="020F0502020204030204" pitchFamily="34" charset="0"/>
                <a:cs typeface="Arial Black" panose="020B0A04020102020204" pitchFamily="34" charset="0"/>
              </a:rPr>
              <a:t>Se trata de la necesidad de implementar tecnología GPS para el seguimiento de los vehículos en tiempo real de tal manera que se puedan obtener los siguientes beneficios e indicadores: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2000" dirty="0">
                <a:latin typeface="Calibri" panose="020F0502020204030204" pitchFamily="34" charset="0"/>
                <a:ea typeface="Calibri" panose="020F0502020204030204" pitchFamily="34" charset="0"/>
                <a:cs typeface="Arial Black" panose="020B0A04020102020204" pitchFamily="34"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000" dirty="0">
                <a:latin typeface="Calibri" panose="020F0502020204030204" pitchFamily="34" charset="0"/>
                <a:ea typeface="Calibri" panose="020F0502020204030204" pitchFamily="34" charset="0"/>
                <a:cs typeface="Arial Black" panose="020B0A04020102020204" pitchFamily="34" charset="0"/>
              </a:rPr>
              <a:t>Ubicación del vehículo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000" dirty="0">
                <a:latin typeface="Calibri" panose="020F0502020204030204" pitchFamily="34" charset="0"/>
                <a:ea typeface="Calibri" panose="020F0502020204030204" pitchFamily="34" charset="0"/>
                <a:cs typeface="Arial Black" panose="020B0A04020102020204" pitchFamily="34" charset="0"/>
              </a:rPr>
              <a:t>Ciclo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000" dirty="0">
                <a:latin typeface="Calibri" panose="020F0502020204030204" pitchFamily="34" charset="0"/>
                <a:ea typeface="Calibri" panose="020F0502020204030204" pitchFamily="34" charset="0"/>
                <a:cs typeface="Arial Black" panose="020B0A04020102020204" pitchFamily="34" charset="0"/>
              </a:rPr>
              <a:t>Velocidad de operación y comercial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000" dirty="0">
                <a:latin typeface="Calibri" panose="020F0502020204030204" pitchFamily="34" charset="0"/>
                <a:ea typeface="Calibri" panose="020F0502020204030204" pitchFamily="34" charset="0"/>
                <a:cs typeface="Arial Black" panose="020B0A04020102020204" pitchFamily="34" charset="0"/>
              </a:rPr>
              <a:t>Desempeño del vehículo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000" dirty="0">
                <a:latin typeface="Calibri" panose="020F0502020204030204" pitchFamily="34" charset="0"/>
                <a:ea typeface="Calibri" panose="020F0502020204030204" pitchFamily="34" charset="0"/>
                <a:cs typeface="Arial Black" panose="020B0A04020102020204" pitchFamily="34" charset="0"/>
              </a:rPr>
              <a:t>Longitud de la ruta</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000" dirty="0">
                <a:latin typeface="Calibri" panose="020F0502020204030204" pitchFamily="34" charset="0"/>
                <a:ea typeface="Calibri" panose="020F0502020204030204" pitchFamily="34" charset="0"/>
                <a:cs typeface="Arial Black" panose="020B0A04020102020204" pitchFamily="34" charset="0"/>
              </a:rPr>
              <a:t>Control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402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9FEE9-EC41-47A9-ADE0-A9AAAF53C944}"/>
              </a:ext>
            </a:extLst>
          </p:cNvPr>
          <p:cNvSpPr>
            <a:spLocks noGrp="1"/>
          </p:cNvSpPr>
          <p:nvPr>
            <p:ph type="title"/>
          </p:nvPr>
        </p:nvSpPr>
        <p:spPr>
          <a:xfrm>
            <a:off x="1484310" y="1"/>
            <a:ext cx="10018713" cy="1191126"/>
          </a:xfrm>
        </p:spPr>
        <p:txBody>
          <a:bodyPr>
            <a:noAutofit/>
          </a:bodyPr>
          <a:lstStyle/>
          <a:p>
            <a:r>
              <a:rPr lang="es-CO" sz="3200" b="1" dirty="0"/>
              <a:t>II. ACTIVIDADES A MEDIANO PLAZO. INTEGRACION OPERATIVA. FASE II. TECNOLOGIA MEDIA</a:t>
            </a:r>
            <a:endParaRPr lang="es-CO" sz="3200" dirty="0"/>
          </a:p>
        </p:txBody>
      </p:sp>
      <p:sp>
        <p:nvSpPr>
          <p:cNvPr id="3" name="Marcador de contenido 2">
            <a:extLst>
              <a:ext uri="{FF2B5EF4-FFF2-40B4-BE49-F238E27FC236}">
                <a16:creationId xmlns:a16="http://schemas.microsoft.com/office/drawing/2014/main" id="{79D63AD7-125A-46C0-87C8-893A5685CABD}"/>
              </a:ext>
            </a:extLst>
          </p:cNvPr>
          <p:cNvSpPr>
            <a:spLocks noGrp="1"/>
          </p:cNvSpPr>
          <p:nvPr>
            <p:ph idx="1"/>
          </p:nvPr>
        </p:nvSpPr>
        <p:spPr>
          <a:xfrm>
            <a:off x="1484310" y="1275902"/>
            <a:ext cx="10018712" cy="1105507"/>
          </a:xfrm>
        </p:spPr>
        <p:txBody>
          <a:bodyPr/>
          <a:lstStyle/>
          <a:p>
            <a:pPr marL="0" indent="0" algn="ctr">
              <a:buNone/>
            </a:pPr>
            <a:r>
              <a:rPr lang="es-CO" i="1" dirty="0"/>
              <a:t>Son actividades que se ejecutan entre el año 2019 y 2020, en concertación con autoridades de transporte, mediante la utilización de convenios de cooperación.</a:t>
            </a:r>
          </a:p>
        </p:txBody>
      </p:sp>
      <p:sp>
        <p:nvSpPr>
          <p:cNvPr id="4" name="Rectángulo 3">
            <a:extLst>
              <a:ext uri="{FF2B5EF4-FFF2-40B4-BE49-F238E27FC236}">
                <a16:creationId xmlns:a16="http://schemas.microsoft.com/office/drawing/2014/main" id="{19F4FE44-9E81-4EE8-BCFE-0F82EBF0BB84}"/>
              </a:ext>
            </a:extLst>
          </p:cNvPr>
          <p:cNvSpPr/>
          <p:nvPr/>
        </p:nvSpPr>
        <p:spPr>
          <a:xfrm>
            <a:off x="1022684" y="2618873"/>
            <a:ext cx="10659979" cy="3648691"/>
          </a:xfrm>
          <a:prstGeom prst="rect">
            <a:avLst/>
          </a:prstGeom>
        </p:spPr>
        <p:txBody>
          <a:bodyPr wrap="square">
            <a:spAutoFit/>
          </a:bodyPr>
          <a:lstStyle/>
          <a:p>
            <a:pPr lvl="0" algn="just">
              <a:lnSpc>
                <a:spcPct val="107000"/>
              </a:lnSpc>
              <a:spcAft>
                <a:spcPts val="0"/>
              </a:spcAft>
            </a:pPr>
            <a:r>
              <a:rPr lang="es-CO" b="1" dirty="0">
                <a:latin typeface="Calibri" panose="020F0502020204030204" pitchFamily="34" charset="0"/>
                <a:ea typeface="Calibri" panose="020F0502020204030204" pitchFamily="34" charset="0"/>
                <a:cs typeface="Arial Black" panose="020B0A04020102020204" pitchFamily="34" charset="0"/>
              </a:rPr>
              <a:t>2.  Implementación de tecnología para el sistema de validadores en el vehículo.</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latin typeface="Calibri" panose="020F0502020204030204" pitchFamily="34" charset="0"/>
                <a:ea typeface="Calibri" panose="020F0502020204030204" pitchFamily="34" charset="0"/>
                <a:cs typeface="Arial Black" panose="020B0A04020102020204" pitchFamily="34" charset="0"/>
              </a:rPr>
              <a:t>Se trata de la necesidad de implementar tecnología por el método de tarjetas con contacto tradicionales y tarjetas bancarias para el registro de validaciones de tal manera que se puedan obtener los siguientes beneficios:</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dirty="0">
                <a:latin typeface="Calibri" panose="020F0502020204030204" pitchFamily="34" charset="0"/>
                <a:ea typeface="Calibri" panose="020F0502020204030204" pitchFamily="34" charset="0"/>
                <a:cs typeface="Arial Black" panose="020B0A04020102020204" pitchFamily="34"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dirty="0">
                <a:latin typeface="Calibri" panose="020F0502020204030204" pitchFamily="34" charset="0"/>
                <a:ea typeface="Calibri" panose="020F0502020204030204" pitchFamily="34" charset="0"/>
                <a:cs typeface="Arial Black" panose="020B0A04020102020204" pitchFamily="34" charset="0"/>
              </a:rPr>
              <a:t>Demanda en tiempo real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dirty="0">
                <a:latin typeface="Calibri" panose="020F0502020204030204" pitchFamily="34" charset="0"/>
                <a:ea typeface="Calibri" panose="020F0502020204030204" pitchFamily="34" charset="0"/>
                <a:cs typeface="Arial Black" panose="020B0A04020102020204" pitchFamily="34" charset="0"/>
              </a:rPr>
              <a:t>Índice de pasajeros por kilometro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dirty="0">
                <a:latin typeface="Calibri" panose="020F0502020204030204" pitchFamily="34" charset="0"/>
                <a:ea typeface="Calibri" panose="020F0502020204030204" pitchFamily="34" charset="0"/>
                <a:cs typeface="Arial Black" panose="020B0A04020102020204" pitchFamily="34" charset="0"/>
              </a:rPr>
              <a:t>El conductor no recibe dinero en efectivo, mejorando su desempeño y la seguridad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dirty="0">
                <a:latin typeface="Calibri" panose="020F0502020204030204" pitchFamily="34" charset="0"/>
                <a:ea typeface="Calibri" panose="020F0502020204030204" pitchFamily="34" charset="0"/>
                <a:cs typeface="Arial Black" panose="020B0A04020102020204" pitchFamily="34" charset="0"/>
              </a:rPr>
              <a:t>Se elimina la repartición riesgosa del ingreso entre el conductor, el propietario y la </a:t>
            </a:r>
            <a:r>
              <a:rPr lang="es-CO" dirty="0" err="1">
                <a:latin typeface="Calibri" panose="020F0502020204030204" pitchFamily="34" charset="0"/>
                <a:ea typeface="Calibri" panose="020F0502020204030204" pitchFamily="34" charset="0"/>
                <a:cs typeface="Arial Black" panose="020B0A04020102020204" pitchFamily="34" charset="0"/>
              </a:rPr>
              <a:t>empresa.Se</a:t>
            </a:r>
            <a:r>
              <a:rPr lang="es-CO" dirty="0">
                <a:latin typeface="Calibri" panose="020F0502020204030204" pitchFamily="34" charset="0"/>
                <a:ea typeface="Calibri" panose="020F0502020204030204" pitchFamily="34" charset="0"/>
                <a:cs typeface="Arial Black" panose="020B0A04020102020204" pitchFamily="34" charset="0"/>
              </a:rPr>
              <a:t> garantizan las prestaciones sociales al conductor.</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dirty="0">
                <a:latin typeface="Calibri" panose="020F0502020204030204" pitchFamily="34" charset="0"/>
                <a:ea typeface="Calibri" panose="020F0502020204030204" pitchFamily="34" charset="0"/>
                <a:cs typeface="Arial Black" panose="020B0A04020102020204" pitchFamily="34" charset="0"/>
              </a:rPr>
              <a:t>El conductor recibe un salario con prestaciones de ley.</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dirty="0">
                <a:latin typeface="Calibri" panose="020F0502020204030204" pitchFamily="34" charset="0"/>
                <a:ea typeface="Calibri" panose="020F0502020204030204" pitchFamily="34" charset="0"/>
                <a:cs typeface="Arial Black" panose="020B0A04020102020204" pitchFamily="34" charset="0"/>
              </a:rPr>
              <a:t>Se elimina el factor de distracción que motiva a las discusiones y accidentes.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318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EB1D8-10A2-40C3-BC31-EA06C6B31341}"/>
              </a:ext>
            </a:extLst>
          </p:cNvPr>
          <p:cNvSpPr>
            <a:spLocks noGrp="1"/>
          </p:cNvSpPr>
          <p:nvPr>
            <p:ph type="title"/>
          </p:nvPr>
        </p:nvSpPr>
        <p:spPr>
          <a:xfrm>
            <a:off x="1473679" y="430620"/>
            <a:ext cx="10018713" cy="728330"/>
          </a:xfrm>
        </p:spPr>
        <p:txBody>
          <a:bodyPr/>
          <a:lstStyle/>
          <a:p>
            <a:r>
              <a:rPr lang="es-CO" b="1" dirty="0"/>
              <a:t>3. PROSPECTIVA </a:t>
            </a:r>
            <a:r>
              <a:rPr lang="es-CO" b="1" dirty="0" smtClean="0"/>
              <a:t>TARIFARIA.</a:t>
            </a:r>
            <a:r>
              <a:rPr lang="es-CO" b="1" dirty="0"/>
              <a:t>	</a:t>
            </a:r>
          </a:p>
        </p:txBody>
      </p:sp>
      <p:pic>
        <p:nvPicPr>
          <p:cNvPr id="4" name="Marcador de contenido 3">
            <a:extLst>
              <a:ext uri="{FF2B5EF4-FFF2-40B4-BE49-F238E27FC236}">
                <a16:creationId xmlns:a16="http://schemas.microsoft.com/office/drawing/2014/main" id="{F5ED8F2C-E621-4AE0-8577-3CFCC4C1692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307" y="1615296"/>
            <a:ext cx="8910084" cy="5157643"/>
          </a:xfrm>
          <a:prstGeom prst="rect">
            <a:avLst/>
          </a:prstGeom>
          <a:noFill/>
        </p:spPr>
      </p:pic>
    </p:spTree>
    <p:extLst>
      <p:ext uri="{BB962C8B-B14F-4D97-AF65-F5344CB8AC3E}">
        <p14:creationId xmlns:p14="http://schemas.microsoft.com/office/powerpoint/2010/main" val="690808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9FEE9-EC41-47A9-ADE0-A9AAAF53C944}"/>
              </a:ext>
            </a:extLst>
          </p:cNvPr>
          <p:cNvSpPr>
            <a:spLocks noGrp="1"/>
          </p:cNvSpPr>
          <p:nvPr>
            <p:ph type="title"/>
          </p:nvPr>
        </p:nvSpPr>
        <p:spPr>
          <a:xfrm>
            <a:off x="1484310" y="1"/>
            <a:ext cx="10018713" cy="1191126"/>
          </a:xfrm>
        </p:spPr>
        <p:txBody>
          <a:bodyPr>
            <a:noAutofit/>
          </a:bodyPr>
          <a:lstStyle/>
          <a:p>
            <a:r>
              <a:rPr lang="es-CO" sz="3200" b="1" dirty="0"/>
              <a:t>II. ACTIVIDADES A MEDIANO PLAZO. INTEGRACION OPERATIVA. FASE II. TECNOLOGIA MEDIA</a:t>
            </a:r>
            <a:endParaRPr lang="es-CO" sz="3200" dirty="0"/>
          </a:p>
        </p:txBody>
      </p:sp>
      <p:sp>
        <p:nvSpPr>
          <p:cNvPr id="3" name="Marcador de contenido 2">
            <a:extLst>
              <a:ext uri="{FF2B5EF4-FFF2-40B4-BE49-F238E27FC236}">
                <a16:creationId xmlns:a16="http://schemas.microsoft.com/office/drawing/2014/main" id="{79D63AD7-125A-46C0-87C8-893A5685CABD}"/>
              </a:ext>
            </a:extLst>
          </p:cNvPr>
          <p:cNvSpPr>
            <a:spLocks noGrp="1"/>
          </p:cNvSpPr>
          <p:nvPr>
            <p:ph idx="1"/>
          </p:nvPr>
        </p:nvSpPr>
        <p:spPr>
          <a:xfrm>
            <a:off x="1484309" y="1343526"/>
            <a:ext cx="10018713" cy="1122948"/>
          </a:xfrm>
        </p:spPr>
        <p:txBody>
          <a:bodyPr/>
          <a:lstStyle/>
          <a:p>
            <a:pPr marL="0" indent="0" algn="ctr">
              <a:buNone/>
            </a:pPr>
            <a:r>
              <a:rPr lang="es-CO" i="1" dirty="0"/>
              <a:t>Son actividades que se ejecutan entre el año 2019 y 2020, en concertación con autoridades de transporte, mediante la utilización de convenios de cooperación.</a:t>
            </a:r>
          </a:p>
        </p:txBody>
      </p:sp>
      <p:sp>
        <p:nvSpPr>
          <p:cNvPr id="4" name="Rectángulo 3">
            <a:extLst>
              <a:ext uri="{FF2B5EF4-FFF2-40B4-BE49-F238E27FC236}">
                <a16:creationId xmlns:a16="http://schemas.microsoft.com/office/drawing/2014/main" id="{5664DD52-D3A8-418F-9776-F4DF2B536D87}"/>
              </a:ext>
            </a:extLst>
          </p:cNvPr>
          <p:cNvSpPr/>
          <p:nvPr/>
        </p:nvSpPr>
        <p:spPr>
          <a:xfrm>
            <a:off x="1929895" y="2967618"/>
            <a:ext cx="9573127" cy="3259226"/>
          </a:xfrm>
          <a:prstGeom prst="rect">
            <a:avLst/>
          </a:prstGeom>
        </p:spPr>
        <p:txBody>
          <a:bodyPr wrap="square">
            <a:spAutoFit/>
          </a:bodyPr>
          <a:lstStyle/>
          <a:p>
            <a:pPr lvl="0" algn="just">
              <a:lnSpc>
                <a:spcPct val="107000"/>
              </a:lnSpc>
              <a:spcAft>
                <a:spcPts val="0"/>
              </a:spcAft>
            </a:pPr>
            <a:r>
              <a:rPr lang="es-CO" sz="2800" b="1" dirty="0">
                <a:latin typeface="Calibri" panose="020F0502020204030204" pitchFamily="34" charset="0"/>
                <a:ea typeface="Calibri" panose="020F0502020204030204" pitchFamily="34" charset="0"/>
                <a:cs typeface="Arial Black" panose="020B0A04020102020204" pitchFamily="34" charset="0"/>
              </a:rPr>
              <a:t>3.  Integración operativa en puntos cercanos de convergencia entre los dos sistemas.</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2800" b="1" dirty="0">
                <a:latin typeface="Calibri" panose="020F0502020204030204" pitchFamily="34" charset="0"/>
                <a:ea typeface="Calibri" panose="020F0502020204030204" pitchFamily="34" charset="0"/>
                <a:cs typeface="Arial Black" panose="020B0A04020102020204" pitchFamily="34" charset="0"/>
              </a:rPr>
              <a:t> </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800" dirty="0">
                <a:latin typeface="Calibri" panose="020F0502020204030204" pitchFamily="34" charset="0"/>
                <a:ea typeface="Calibri" panose="020F0502020204030204" pitchFamily="34" charset="0"/>
                <a:cs typeface="Arial Black" panose="020B0A04020102020204" pitchFamily="34" charset="0"/>
              </a:rPr>
              <a:t>Adecuación de infraestructura para usuarios y vehículos. </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O" sz="2800" dirty="0">
                <a:latin typeface="Calibri" panose="020F0502020204030204" pitchFamily="34" charset="0"/>
                <a:ea typeface="Calibri" panose="020F0502020204030204" pitchFamily="34" charset="0"/>
                <a:cs typeface="Arial Black" panose="020B0A04020102020204" pitchFamily="34" charset="0"/>
              </a:rPr>
              <a:t>Integración tarifaria entre los dos sistemas</a:t>
            </a: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lphaLcParenR"/>
            </a:pPr>
            <a:r>
              <a:rPr lang="es-CO" sz="2800" dirty="0">
                <a:latin typeface="Calibri" panose="020F0502020204030204" pitchFamily="34" charset="0"/>
                <a:ea typeface="Calibri" panose="020F0502020204030204" pitchFamily="34" charset="0"/>
                <a:cs typeface="Arial Black" panose="020B0A04020102020204" pitchFamily="34" charset="0"/>
              </a:rPr>
              <a:t>Análisis del desempeño de las rutas en función de las velocidades comerciales y de operación</a:t>
            </a:r>
            <a:endParaRPr lang="es-CO" sz="2800" dirty="0"/>
          </a:p>
        </p:txBody>
      </p:sp>
    </p:spTree>
    <p:extLst>
      <p:ext uri="{BB962C8B-B14F-4D97-AF65-F5344CB8AC3E}">
        <p14:creationId xmlns:p14="http://schemas.microsoft.com/office/powerpoint/2010/main" val="3900673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AC8CC-9FEA-4CFC-9889-A1C822454519}"/>
              </a:ext>
            </a:extLst>
          </p:cNvPr>
          <p:cNvSpPr>
            <a:spLocks noGrp="1"/>
          </p:cNvSpPr>
          <p:nvPr>
            <p:ph type="title"/>
          </p:nvPr>
        </p:nvSpPr>
        <p:spPr>
          <a:xfrm>
            <a:off x="1484309" y="589547"/>
            <a:ext cx="10018713" cy="2077452"/>
          </a:xfrm>
        </p:spPr>
        <p:txBody>
          <a:bodyPr>
            <a:noAutofit/>
          </a:bodyPr>
          <a:lstStyle/>
          <a:p>
            <a:r>
              <a:rPr lang="es-CO" sz="3200" b="1" dirty="0"/>
              <a:t>III. ACTIVIDADES A LARGO PLAZO. FASE III. INTEGRACION FISICA, OPERATIVA Y TARIFARIA. TECNOLOGIA DE PUNTA. 2021</a:t>
            </a:r>
            <a:br>
              <a:rPr lang="es-CO" sz="3200" b="1" dirty="0"/>
            </a:br>
            <a:r>
              <a:rPr lang="es-CO" sz="3200" b="1" dirty="0"/>
              <a:t>TODO EL 60% INTEGRADO </a:t>
            </a:r>
            <a:r>
              <a:rPr lang="es-CO" sz="3200" dirty="0"/>
              <a:t/>
            </a:r>
            <a:br>
              <a:rPr lang="es-CO" sz="3200" dirty="0"/>
            </a:br>
            <a:endParaRPr lang="es-CO" sz="3200" dirty="0"/>
          </a:p>
        </p:txBody>
      </p:sp>
      <p:sp>
        <p:nvSpPr>
          <p:cNvPr id="3" name="Marcador de contenido 2">
            <a:extLst>
              <a:ext uri="{FF2B5EF4-FFF2-40B4-BE49-F238E27FC236}">
                <a16:creationId xmlns:a16="http://schemas.microsoft.com/office/drawing/2014/main" id="{EF1D1FE7-F49D-4C32-9749-781CF29ED628}"/>
              </a:ext>
            </a:extLst>
          </p:cNvPr>
          <p:cNvSpPr>
            <a:spLocks noGrp="1"/>
          </p:cNvSpPr>
          <p:nvPr>
            <p:ph idx="1"/>
          </p:nvPr>
        </p:nvSpPr>
        <p:spPr>
          <a:xfrm>
            <a:off x="1484310" y="2666999"/>
            <a:ext cx="10018713" cy="3818022"/>
          </a:xfrm>
        </p:spPr>
        <p:txBody>
          <a:bodyPr>
            <a:normAutofit lnSpcReduction="10000"/>
          </a:bodyPr>
          <a:lstStyle/>
          <a:p>
            <a:pPr marL="457200" lvl="0" indent="-457200" algn="just">
              <a:buFont typeface="+mj-lt"/>
              <a:buAutoNum type="alphaLcParenR"/>
            </a:pPr>
            <a:r>
              <a:rPr lang="es-CO" sz="2800" dirty="0"/>
              <a:t>Utilización de tarjetas sin contacto</a:t>
            </a:r>
          </a:p>
          <a:p>
            <a:pPr marL="457200" lvl="0" indent="-457200" algn="just">
              <a:buFont typeface="+mj-lt"/>
              <a:buAutoNum type="alphaLcParenR"/>
            </a:pPr>
            <a:r>
              <a:rPr lang="es-CO" sz="2800" dirty="0"/>
              <a:t>Paraderos e infraestructura</a:t>
            </a:r>
          </a:p>
          <a:p>
            <a:pPr marL="457200" lvl="0" indent="-457200" algn="just">
              <a:buFont typeface="+mj-lt"/>
              <a:buAutoNum type="alphaLcParenR"/>
            </a:pPr>
            <a:r>
              <a:rPr lang="es-CO" sz="2800" dirty="0"/>
              <a:t>Adecuación en general de infraestructura de las empresas</a:t>
            </a:r>
          </a:p>
          <a:p>
            <a:pPr marL="457200" lvl="0" indent="-457200" algn="just">
              <a:buFont typeface="+mj-lt"/>
              <a:buAutoNum type="alphaLcParenR"/>
            </a:pPr>
            <a:r>
              <a:rPr lang="es-CO" sz="2800" dirty="0"/>
              <a:t>Consolidación del proyecto SITPB  </a:t>
            </a:r>
          </a:p>
          <a:p>
            <a:pPr marL="457200" indent="-457200" algn="just">
              <a:buFont typeface="+mj-lt"/>
              <a:buAutoNum type="alphaLcParenR"/>
            </a:pPr>
            <a:r>
              <a:rPr lang="es-CO" sz="2800" dirty="0"/>
              <a:t>Evaluación socio-económica del proyecto.</a:t>
            </a:r>
          </a:p>
          <a:p>
            <a:pPr marL="0" indent="0" algn="just">
              <a:buNone/>
            </a:pPr>
            <a:r>
              <a:rPr lang="es-CO" sz="2800" dirty="0"/>
              <a:t>Nota: Tarjetas sin contacto son aquellas que se utilizan con el uso del celular mediante código de barras. </a:t>
            </a:r>
          </a:p>
        </p:txBody>
      </p:sp>
    </p:spTree>
    <p:extLst>
      <p:ext uri="{BB962C8B-B14F-4D97-AF65-F5344CB8AC3E}">
        <p14:creationId xmlns:p14="http://schemas.microsoft.com/office/powerpoint/2010/main" val="3391962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transporte, rueda, interior&#10;&#10;Descripción generada con confianza muy alta">
            <a:extLst>
              <a:ext uri="{FF2B5EF4-FFF2-40B4-BE49-F238E27FC236}">
                <a16:creationId xmlns:a16="http://schemas.microsoft.com/office/drawing/2014/main" id="{94257A32-4283-4810-A22A-BC9B91A1EA28}"/>
              </a:ext>
            </a:extLst>
          </p:cNvPr>
          <p:cNvPicPr>
            <a:picLocks noChangeAspect="1"/>
          </p:cNvPicPr>
          <p:nvPr/>
        </p:nvPicPr>
        <p:blipFill>
          <a:blip r:embed="rId2"/>
          <a:stretch>
            <a:fillRect/>
          </a:stretch>
        </p:blipFill>
        <p:spPr>
          <a:xfrm>
            <a:off x="4941202" y="1397497"/>
            <a:ext cx="6237359" cy="3775243"/>
          </a:xfrm>
          <a:prstGeom prst="rect">
            <a:avLst/>
          </a:prstGeom>
        </p:spPr>
      </p:pic>
      <p:sp>
        <p:nvSpPr>
          <p:cNvPr id="4" name="Marcador de contenido 2">
            <a:extLst>
              <a:ext uri="{FF2B5EF4-FFF2-40B4-BE49-F238E27FC236}">
                <a16:creationId xmlns:a16="http://schemas.microsoft.com/office/drawing/2014/main" id="{64314352-04BB-47A3-A2E6-AC20C0A39699}"/>
              </a:ext>
            </a:extLst>
          </p:cNvPr>
          <p:cNvSpPr>
            <a:spLocks noGrp="1"/>
          </p:cNvSpPr>
          <p:nvPr>
            <p:ph idx="1"/>
          </p:nvPr>
        </p:nvSpPr>
        <p:spPr>
          <a:xfrm>
            <a:off x="1484310" y="750277"/>
            <a:ext cx="2812387" cy="5040924"/>
          </a:xfrm>
        </p:spPr>
        <p:txBody>
          <a:bodyPr>
            <a:normAutofit/>
          </a:bodyPr>
          <a:lstStyle/>
          <a:p>
            <a:pPr marL="0" indent="0">
              <a:buNone/>
            </a:pPr>
            <a:r>
              <a:rPr lang="es-CO" b="1" dirty="0"/>
              <a:t>Romper el círculo vicioso del sistema de transporte del área metropolitana de Bucaramanga.  “EL SISTEMA DE TRANSPORTE COLECTIVO NO FUNCIONA PORQUE NO LO USAMOS Y NO LO USAMOS PORQUE NO FUNCIONA. </a:t>
            </a:r>
            <a:endParaRPr lang="es-CO" dirty="0"/>
          </a:p>
        </p:txBody>
      </p:sp>
    </p:spTree>
    <p:extLst>
      <p:ext uri="{BB962C8B-B14F-4D97-AF65-F5344CB8AC3E}">
        <p14:creationId xmlns:p14="http://schemas.microsoft.com/office/powerpoint/2010/main" val="153077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AC8CC-9FEA-4CFC-9889-A1C822454519}"/>
              </a:ext>
            </a:extLst>
          </p:cNvPr>
          <p:cNvSpPr>
            <a:spLocks noGrp="1"/>
          </p:cNvSpPr>
          <p:nvPr>
            <p:ph type="title"/>
          </p:nvPr>
        </p:nvSpPr>
        <p:spPr>
          <a:xfrm>
            <a:off x="1484309" y="589547"/>
            <a:ext cx="10018713" cy="2077452"/>
          </a:xfrm>
        </p:spPr>
        <p:txBody>
          <a:bodyPr>
            <a:noAutofit/>
          </a:bodyPr>
          <a:lstStyle/>
          <a:p>
            <a:r>
              <a:rPr lang="es-CO" sz="3200" b="1" dirty="0"/>
              <a:t>REESTRUCTURACIÓN TOTAL DEL SISTEMA. HACIA EL AÑO 2021.</a:t>
            </a:r>
            <a:r>
              <a:rPr lang="es-CO" sz="3200" dirty="0"/>
              <a:t/>
            </a:r>
            <a:br>
              <a:rPr lang="es-CO" sz="3200" dirty="0"/>
            </a:br>
            <a:endParaRPr lang="es-CO" sz="3200" dirty="0"/>
          </a:p>
        </p:txBody>
      </p:sp>
      <p:sp>
        <p:nvSpPr>
          <p:cNvPr id="3" name="Marcador de contenido 2">
            <a:extLst>
              <a:ext uri="{FF2B5EF4-FFF2-40B4-BE49-F238E27FC236}">
                <a16:creationId xmlns:a16="http://schemas.microsoft.com/office/drawing/2014/main" id="{EF1D1FE7-F49D-4C32-9749-781CF29ED628}"/>
              </a:ext>
            </a:extLst>
          </p:cNvPr>
          <p:cNvSpPr>
            <a:spLocks noGrp="1"/>
          </p:cNvSpPr>
          <p:nvPr>
            <p:ph idx="1"/>
          </p:nvPr>
        </p:nvSpPr>
        <p:spPr>
          <a:xfrm>
            <a:off x="1484310" y="2666999"/>
            <a:ext cx="10018713" cy="3818022"/>
          </a:xfrm>
        </p:spPr>
        <p:txBody>
          <a:bodyPr>
            <a:normAutofit lnSpcReduction="10000"/>
          </a:bodyPr>
          <a:lstStyle/>
          <a:p>
            <a:pPr marL="514350" indent="-514350" algn="just">
              <a:buAutoNum type="arabicPeriod"/>
            </a:pPr>
            <a:r>
              <a:rPr lang="es-CO" sz="2800" dirty="0"/>
              <a:t>Formulación de rutas integradas hasta el 60%, que requiere estudios previos de Origen-Destino.</a:t>
            </a:r>
          </a:p>
          <a:p>
            <a:pPr marL="514350" indent="-514350" algn="just">
              <a:buAutoNum type="arabicPeriod"/>
            </a:pPr>
            <a:r>
              <a:rPr lang="es-CO" sz="2800" dirty="0"/>
              <a:t>Reestructuración de rutas convencionales independientes, sin transbordo (40%, pero con tecnología </a:t>
            </a:r>
          </a:p>
          <a:p>
            <a:pPr marL="514350" indent="-514350" algn="just">
              <a:buAutoNum type="arabicPeriod"/>
            </a:pPr>
            <a:r>
              <a:rPr lang="es-CO" sz="2800" dirty="0"/>
              <a:t>La partición 60/40 debe comprobarse mediante encuestas de Usuarios.</a:t>
            </a:r>
          </a:p>
          <a:p>
            <a:pPr marL="514350" indent="-514350">
              <a:buAutoNum type="arabicPeriod"/>
            </a:pPr>
            <a:endParaRPr lang="es-CO" sz="2800" dirty="0"/>
          </a:p>
          <a:p>
            <a:pPr algn="r"/>
            <a:r>
              <a:rPr lang="es-CO" sz="2800" b="1" i="1" u="sng" dirty="0" smtClean="0">
                <a:effectLst>
                  <a:outerShdw blurRad="38100" dist="38100" dir="2700000" algn="tl">
                    <a:srgbClr val="000000">
                      <a:alpha val="43137"/>
                    </a:srgbClr>
                  </a:outerShdw>
                </a:effectLst>
              </a:rPr>
              <a:t> </a:t>
            </a:r>
            <a:endParaRPr lang="es-CO" sz="28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194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24" name="Group 23"/>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5"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6"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7" name="Freeform 9"/>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8" name="Freeform 10"/>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9" name="Freeform 11"/>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0" name="Freeform 12"/>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35"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6"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7" name="Freeform 25"/>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8" name="Freeform 26"/>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9" name="Freeform 27"/>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0" name="Freeform 28"/>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2"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DF7F6B27-5834-4024-BFAC-627694F1CD65}"/>
              </a:ext>
            </a:extLst>
          </p:cNvPr>
          <p:cNvPicPr>
            <a:picLocks noGrp="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796907" y="813979"/>
            <a:ext cx="6555857" cy="4918606"/>
          </a:xfrm>
          <a:prstGeom prst="rect">
            <a:avLst/>
          </a:prstGeom>
          <a:noFill/>
        </p:spPr>
      </p:pic>
      <p:sp>
        <p:nvSpPr>
          <p:cNvPr id="2" name="Título 1">
            <a:extLst>
              <a:ext uri="{FF2B5EF4-FFF2-40B4-BE49-F238E27FC236}">
                <a16:creationId xmlns:a16="http://schemas.microsoft.com/office/drawing/2014/main" id="{0A14D031-0707-42D1-B8A2-C9F887E452DC}"/>
              </a:ext>
            </a:extLst>
          </p:cNvPr>
          <p:cNvSpPr>
            <a:spLocks noGrp="1"/>
          </p:cNvSpPr>
          <p:nvPr>
            <p:ph type="title"/>
          </p:nvPr>
        </p:nvSpPr>
        <p:spPr>
          <a:xfrm>
            <a:off x="7741147" y="1013968"/>
            <a:ext cx="4450853" cy="3347337"/>
          </a:xfrm>
        </p:spPr>
        <p:txBody>
          <a:bodyPr vert="horz" lIns="91440" tIns="45720" rIns="91440" bIns="45720" rtlCol="0" anchor="b">
            <a:normAutofit/>
          </a:bodyPr>
          <a:lstStyle/>
          <a:p>
            <a:pPr algn="r">
              <a:lnSpc>
                <a:spcPct val="90000"/>
              </a:lnSpc>
            </a:pPr>
            <a:r>
              <a:rPr lang="en-US" sz="4400" b="1" dirty="0"/>
              <a:t>4. EVOLUCIÓN HISTÓRICA IPK COLECTIVO CONVENCIONAL</a:t>
            </a:r>
          </a:p>
        </p:txBody>
      </p:sp>
    </p:spTree>
    <p:extLst>
      <p:ext uri="{BB962C8B-B14F-4D97-AF65-F5344CB8AC3E}">
        <p14:creationId xmlns:p14="http://schemas.microsoft.com/office/powerpoint/2010/main" val="359335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9" name="Rounded 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B7C3D376-89D8-4389-9027-110BC7FE445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91456" y="717451"/>
            <a:ext cx="7711566" cy="3432517"/>
          </a:xfrm>
          <a:prstGeom prst="rect">
            <a:avLst/>
          </a:prstGeom>
          <a:noFill/>
        </p:spPr>
      </p:pic>
      <p:sp>
        <p:nvSpPr>
          <p:cNvPr id="2" name="Título 1">
            <a:extLst>
              <a:ext uri="{FF2B5EF4-FFF2-40B4-BE49-F238E27FC236}">
                <a16:creationId xmlns:a16="http://schemas.microsoft.com/office/drawing/2014/main" id="{E88EBCDA-5FF3-4DB1-8D9B-3AF12FE1B8EA}"/>
              </a:ext>
            </a:extLst>
          </p:cNvPr>
          <p:cNvSpPr>
            <a:spLocks noGrp="1"/>
          </p:cNvSpPr>
          <p:nvPr>
            <p:ph type="title"/>
          </p:nvPr>
        </p:nvSpPr>
        <p:spPr>
          <a:xfrm>
            <a:off x="4138297" y="4254743"/>
            <a:ext cx="7413623" cy="898149"/>
          </a:xfrm>
        </p:spPr>
        <p:txBody>
          <a:bodyPr vert="horz" lIns="91440" tIns="45720" rIns="91440" bIns="45720" rtlCol="0" anchor="b">
            <a:normAutofit/>
          </a:bodyPr>
          <a:lstStyle/>
          <a:p>
            <a:pPr algn="r"/>
            <a:r>
              <a:rPr lang="en-US" sz="4800" b="1" dirty="0"/>
              <a:t>5. INDICE DE DESEMPEÑO</a:t>
            </a:r>
          </a:p>
        </p:txBody>
      </p:sp>
      <p:sp>
        <p:nvSpPr>
          <p:cNvPr id="5" name="Rectángulo 4">
            <a:extLst>
              <a:ext uri="{FF2B5EF4-FFF2-40B4-BE49-F238E27FC236}">
                <a16:creationId xmlns:a16="http://schemas.microsoft.com/office/drawing/2014/main" id="{F0ECBED9-CBD2-4140-94E2-F449F4AB07C1}"/>
              </a:ext>
            </a:extLst>
          </p:cNvPr>
          <p:cNvSpPr/>
          <p:nvPr/>
        </p:nvSpPr>
        <p:spPr>
          <a:xfrm>
            <a:off x="4866002" y="5366521"/>
            <a:ext cx="6864669" cy="1277850"/>
          </a:xfrm>
          <a:prstGeom prst="rect">
            <a:avLst/>
          </a:prstGeom>
        </p:spPr>
        <p:txBody>
          <a:bodyPr wrap="square">
            <a:spAutoFit/>
          </a:bodyPr>
          <a:lstStyle/>
          <a:p>
            <a:pPr lvl="0" algn="just">
              <a:lnSpc>
                <a:spcPct val="107000"/>
              </a:lnSpc>
              <a:spcAft>
                <a:spcPts val="800"/>
              </a:spcAft>
            </a:pPr>
            <a:r>
              <a:rPr lang="es-CO" sz="2400" dirty="0">
                <a:latin typeface="Calibri" panose="020F0502020204030204" pitchFamily="34" charset="0"/>
                <a:ea typeface="Calibri" panose="020F0502020204030204" pitchFamily="34" charset="0"/>
                <a:cs typeface="Times New Roman" panose="02020603050405020304" pitchFamily="18" charset="0"/>
              </a:rPr>
              <a:t>*Los índices de desempeño de las rutas que no cuentan con carriles exclusivos, son muy bajos, debido al alto congestionamiento. </a:t>
            </a:r>
          </a:p>
        </p:txBody>
      </p:sp>
    </p:spTree>
    <p:extLst>
      <p:ext uri="{BB962C8B-B14F-4D97-AF65-F5344CB8AC3E}">
        <p14:creationId xmlns:p14="http://schemas.microsoft.com/office/powerpoint/2010/main" val="372984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638BC-5E2A-439A-ACEC-E2C5EF9470E3}"/>
              </a:ext>
            </a:extLst>
          </p:cNvPr>
          <p:cNvSpPr>
            <a:spLocks noGrp="1"/>
          </p:cNvSpPr>
          <p:nvPr>
            <p:ph type="title"/>
          </p:nvPr>
        </p:nvSpPr>
        <p:spPr>
          <a:xfrm>
            <a:off x="1351963" y="372979"/>
            <a:ext cx="10018713" cy="1752599"/>
          </a:xfrm>
        </p:spPr>
        <p:txBody>
          <a:bodyPr>
            <a:normAutofit fontScale="90000"/>
          </a:bodyPr>
          <a:lstStyle/>
          <a:p>
            <a:r>
              <a:rPr lang="es-CO" b="1" dirty="0"/>
              <a:t>6. PERDIDA OPERATIVA DIARIA DEL SISTEMA DE TRANSPORTE COLECTIVO CONVENCIONAL</a:t>
            </a:r>
          </a:p>
        </p:txBody>
      </p:sp>
      <p:pic>
        <p:nvPicPr>
          <p:cNvPr id="4" name="Marcador de contenido 3">
            <a:extLst>
              <a:ext uri="{FF2B5EF4-FFF2-40B4-BE49-F238E27FC236}">
                <a16:creationId xmlns:a16="http://schemas.microsoft.com/office/drawing/2014/main" id="{052F029D-27E9-4865-AB30-51DC005837C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963" y="2438398"/>
            <a:ext cx="10151061" cy="4058095"/>
          </a:xfrm>
          <a:prstGeom prst="rect">
            <a:avLst/>
          </a:prstGeom>
          <a:noFill/>
        </p:spPr>
      </p:pic>
    </p:spTree>
    <p:extLst>
      <p:ext uri="{BB962C8B-B14F-4D97-AF65-F5344CB8AC3E}">
        <p14:creationId xmlns:p14="http://schemas.microsoft.com/office/powerpoint/2010/main" val="264132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638BC-5E2A-439A-ACEC-E2C5EF9470E3}"/>
              </a:ext>
            </a:extLst>
          </p:cNvPr>
          <p:cNvSpPr>
            <a:spLocks noGrp="1"/>
          </p:cNvSpPr>
          <p:nvPr>
            <p:ph type="title"/>
          </p:nvPr>
        </p:nvSpPr>
        <p:spPr>
          <a:xfrm>
            <a:off x="1351963" y="372979"/>
            <a:ext cx="10018713" cy="1215189"/>
          </a:xfrm>
        </p:spPr>
        <p:txBody>
          <a:bodyPr>
            <a:normAutofit/>
          </a:bodyPr>
          <a:lstStyle/>
          <a:p>
            <a:r>
              <a:rPr lang="es-CO" b="1" dirty="0"/>
              <a:t>7. PERDIDA OPERATIVA DIARIA DEL SITM</a:t>
            </a:r>
          </a:p>
        </p:txBody>
      </p:sp>
      <p:pic>
        <p:nvPicPr>
          <p:cNvPr id="6" name="Marcador de contenido 5">
            <a:extLst>
              <a:ext uri="{FF2B5EF4-FFF2-40B4-BE49-F238E27FC236}">
                <a16:creationId xmlns:a16="http://schemas.microsoft.com/office/drawing/2014/main" id="{9F894B47-C53C-47AC-932E-117D997ADF6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2626" y="1767371"/>
            <a:ext cx="10577847" cy="5090629"/>
          </a:xfrm>
          <a:prstGeom prst="rect">
            <a:avLst/>
          </a:prstGeom>
          <a:noFill/>
        </p:spPr>
      </p:pic>
    </p:spTree>
    <p:extLst>
      <p:ext uri="{BB962C8B-B14F-4D97-AF65-F5344CB8AC3E}">
        <p14:creationId xmlns:p14="http://schemas.microsoft.com/office/powerpoint/2010/main" val="3025642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1032</TotalTime>
  <Words>2180</Words>
  <Application>Microsoft Office PowerPoint</Application>
  <PresentationFormat>Panorámica</PresentationFormat>
  <Paragraphs>193</Paragraphs>
  <Slides>53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Arial</vt:lpstr>
      <vt:lpstr>Arial Black</vt:lpstr>
      <vt:lpstr>Calibri</vt:lpstr>
      <vt:lpstr>Corbel</vt:lpstr>
      <vt:lpstr>Times New Roman</vt:lpstr>
      <vt:lpstr>Parallax</vt:lpstr>
      <vt:lpstr>PROBLEMÁTICA DEL TPC EN EL AMB y POSIBLES SOLUCIONES  </vt:lpstr>
      <vt:lpstr>1.PARTICION MODAL EN EL AMB </vt:lpstr>
      <vt:lpstr>2. DECRECIMIENTO DEL SITM</vt:lpstr>
      <vt:lpstr>EVOLUCIÓN HISTÓRICA Y PROYECCIÓN DEL SITM (100.378 diarios a septiembre de 2018)</vt:lpstr>
      <vt:lpstr>3. PROSPECTIVA TARIFARIA. </vt:lpstr>
      <vt:lpstr>4. EVOLUCIÓN HISTÓRICA IPK COLECTIVO CONVENCIONAL</vt:lpstr>
      <vt:lpstr>5. INDICE DE DESEMPEÑO</vt:lpstr>
      <vt:lpstr>6. PERDIDA OPERATIVA DIARIA DEL SISTEMA DE TRANSPORTE COLECTIVO CONVENCIONAL</vt:lpstr>
      <vt:lpstr>7. PERDIDA OPERATIVA DIARIA DEL SITM</vt:lpstr>
      <vt:lpstr>8. INDICES DE EFICIENCIA</vt:lpstr>
      <vt:lpstr>9. RECUPERACIÓN DE LA MATRIZ DE VIAJES</vt:lpstr>
      <vt:lpstr>10. GRADO DE SATURACIÓN</vt:lpstr>
      <vt:lpstr>11. REPARTICIÓN DE LA TARIFA</vt:lpstr>
      <vt:lpstr>REPARTICIÓN ACTUAL DE LA TARIFA DEL SITM</vt:lpstr>
      <vt:lpstr>11. NUEVA PROPUESTA REPARTICIÓN DE LA TARIFA DEL SITM</vt:lpstr>
      <vt:lpstr>21. EQUILIBRIO ENTRE INGRESOS Y COSTOS</vt:lpstr>
      <vt:lpstr>13. CAPACIDAD DE LOS SITM</vt:lpstr>
      <vt:lpstr>Para que el SITM inicie su recuperación debe llegar a una cifra de 174,000 viajes y para que se recupere totalmente  se requiere 304,000 viajes diarios siempre y cuando se revisen los costos de operación por kilómetro de recorrido. </vt:lpstr>
      <vt:lpstr>14. PRESENTE Y FUTURO PARA EL SITM</vt:lpstr>
      <vt:lpstr>15. PRESENTE Y FUTURO PARA EL COLECTIVO CONVENCIONAL</vt:lpstr>
      <vt:lpstr>16. CHATARRIZACIÓN</vt:lpstr>
      <vt:lpstr>17. INFRAESTRUCTURA DE EMPRESAS</vt:lpstr>
      <vt:lpstr>18. PARADEROS Y BAHIAS PARA LA INTEGRACIÓN</vt:lpstr>
      <vt:lpstr>19. INTEGRACIÓN Y DEMANDA DE VIAJES </vt:lpstr>
      <vt:lpstr>20. DETERIORO URBANO</vt:lpstr>
      <vt:lpstr>21. INTEGRACIÓN Y DEMANDA EN CUENCAS ALIMENTADORAS. EJEMPLO BUCARAMANGA</vt:lpstr>
      <vt:lpstr>22. INTEGRACIÓN 60/40</vt:lpstr>
      <vt:lpstr>23. INTEGRACIÓN Y ATRIBUTOS DE LA RUTA</vt:lpstr>
      <vt:lpstr>Presentación de PowerPoint</vt:lpstr>
      <vt:lpstr>Presentación de PowerPoint</vt:lpstr>
      <vt:lpstr>Presentación de PowerPoint</vt:lpstr>
      <vt:lpstr>25. INTEGRACIÓN CON EL COLECTIVO. 2017-2020</vt:lpstr>
      <vt:lpstr>26. GESTIÓN DEL ENTE GESTOR METROLINEA </vt:lpstr>
      <vt:lpstr>Presentación de PowerPoint</vt:lpstr>
      <vt:lpstr>27. INGRESOS POR OPERACIÓN ESPERADOS DE LAS RUTAS Y DEL SISTEMA INTEGRADO.</vt:lpstr>
      <vt:lpstr>27. COSTOS Y UTILIDAD POR OPERACIÓN ESPERADOS DE LAS RUTAS Y DEL SISTEMA INTEGRADO.</vt:lpstr>
      <vt:lpstr>DISMINUCION INMEDIATA DE LA PERDIDA DIARIA ACTUAL . AÑO 2017 </vt:lpstr>
      <vt:lpstr>28. INTEGRACIÓN ARTICULADA 60/40 60% integrado 40% Complementario con tecnología </vt:lpstr>
      <vt:lpstr>29. ALERTA A LAS AMENAZAS DEL TRANSPORTE</vt:lpstr>
      <vt:lpstr>30. ELIMINACIÓN DE EXTERNALIDADES NEGATIVAS DEL TRANSPORTE</vt:lpstr>
      <vt:lpstr>31. COBERTURA GENERAL DE RUTAS </vt:lpstr>
      <vt:lpstr>  LA PROPUESTA . PROYECTO STPCB.  TRANSPORTE PUBLICO COLECTIVO PARA BUCARAMANGA Y SU AREA METROPOLITANA.  (Soluciones a corto, mediano y largo plazo)   PROCESO DEL PLANTEAMIENTO DE LA REESTRUCTURACION DE RUTAS DE TRANSPORTE PUBLICO COLECTIVO Y MASIVO, DENTRO DEL CONTEXTO DE LA INTEGRACION CONCERTADA  </vt:lpstr>
      <vt:lpstr>RAPIDEZ  EN EL VIAJE Y GESTIÓN </vt:lpstr>
      <vt:lpstr>I. ACTIVIDADES A CORTO PLAZO. FASE I DIAGNOSTICO, ANALISIS Y PROPUESTAS ALTERNATIVAS. INTEGRACION PRELIMINAR. AÑO 2017</vt:lpstr>
      <vt:lpstr>I. ACTIVIDADES A CORTO PLAZO. FASE I DIAGNOSTICO, ANALISIS Y PROPUESTAS ALTERNATIVAS. INTEGRACION PRELIMINAR. 2017-2018</vt:lpstr>
      <vt:lpstr>I. ACTIVIDADES A CORTO PLAZO. FASE I DIAGNOSTICO, ANALISIS Y PROPUESTAS ALTERNATIVAS. INTEGRACION PRELIMINAR. 2017-2018  Integración 20% del 60%</vt:lpstr>
      <vt:lpstr>PROCEDIMIENTO CONVENCIONAL TRANSITORIO PARA LA PRUEBA PILOTO JULIO DE 2017. EN EJECUCION. </vt:lpstr>
      <vt:lpstr>II. ACTIVIDADES A MEDIANO PLAZO. INTEGRACION OPERATIVA. FASE II. TECNOLOGIA MEDIA Integración 40% del 60%- Año 2019 Integración 60% del 60% . Año 2020 </vt:lpstr>
      <vt:lpstr>II. ACTIVIDADES A MEDIANO PLAZO. INTEGRACION OPERATIVA. FASE II. TECNOLOGIA MEDIA</vt:lpstr>
      <vt:lpstr>II. ACTIVIDADES A MEDIANO PLAZO. INTEGRACION OPERATIVA. FASE II. TECNOLOGIA MEDIA</vt:lpstr>
      <vt:lpstr>III. ACTIVIDADES A LARGO PLAZO. FASE III. INTEGRACION FISICA, OPERATIVA Y TARIFARIA. TECNOLOGIA DE PUNTA. 2021 TODO EL 60% INTEGRADO  </vt:lpstr>
      <vt:lpstr>Presentación de PowerPoint</vt:lpstr>
      <vt:lpstr>REESTRUCTURACIÓN TOTAL DEL SISTEMA. HACIA EL AÑO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ARGUMENTOS CONCEPTUALES PROCEDENTES DEL ESTUDIO QUE OBLIGAN A LA INTEGRACION POR FASES</dc:title>
  <dc:creator>Luis David Arevalo Duran</dc:creator>
  <cp:lastModifiedBy>ASUS</cp:lastModifiedBy>
  <cp:revision>103</cp:revision>
  <dcterms:created xsi:type="dcterms:W3CDTF">2017-06-26T17:09:23Z</dcterms:created>
  <dcterms:modified xsi:type="dcterms:W3CDTF">2018-10-26T16:13:44Z</dcterms:modified>
</cp:coreProperties>
</file>